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</p:sldMasterIdLst>
  <p:notesMasterIdLst>
    <p:notesMasterId r:id="rId49"/>
  </p:notesMasterIdLst>
  <p:handoutMasterIdLst>
    <p:handoutMasterId r:id="rId50"/>
  </p:handoutMasterIdLst>
  <p:sldIdLst>
    <p:sldId id="522" r:id="rId2"/>
    <p:sldId id="311" r:id="rId3"/>
    <p:sldId id="302" r:id="rId4"/>
    <p:sldId id="303" r:id="rId5"/>
    <p:sldId id="283" r:id="rId6"/>
    <p:sldId id="284" r:id="rId7"/>
    <p:sldId id="271" r:id="rId8"/>
    <p:sldId id="442" r:id="rId9"/>
    <p:sldId id="479" r:id="rId10"/>
    <p:sldId id="495" r:id="rId11"/>
    <p:sldId id="450" r:id="rId12"/>
    <p:sldId id="445" r:id="rId13"/>
    <p:sldId id="285" r:id="rId14"/>
    <p:sldId id="308" r:id="rId15"/>
    <p:sldId id="309" r:id="rId16"/>
    <p:sldId id="310" r:id="rId17"/>
    <p:sldId id="307" r:id="rId18"/>
    <p:sldId id="453" r:id="rId19"/>
    <p:sldId id="454" r:id="rId20"/>
    <p:sldId id="455" r:id="rId21"/>
    <p:sldId id="457" r:id="rId22"/>
    <p:sldId id="458" r:id="rId23"/>
    <p:sldId id="459" r:id="rId24"/>
    <p:sldId id="461" r:id="rId25"/>
    <p:sldId id="464" r:id="rId26"/>
    <p:sldId id="465" r:id="rId27"/>
    <p:sldId id="466" r:id="rId28"/>
    <p:sldId id="467" r:id="rId29"/>
    <p:sldId id="468" r:id="rId30"/>
    <p:sldId id="471" r:id="rId31"/>
    <p:sldId id="472" r:id="rId32"/>
    <p:sldId id="473" r:id="rId33"/>
    <p:sldId id="486" r:id="rId34"/>
    <p:sldId id="497" r:id="rId35"/>
    <p:sldId id="488" r:id="rId36"/>
    <p:sldId id="507" r:id="rId37"/>
    <p:sldId id="510" r:id="rId38"/>
    <p:sldId id="513" r:id="rId39"/>
    <p:sldId id="519" r:id="rId40"/>
    <p:sldId id="514" r:id="rId41"/>
    <p:sldId id="518" r:id="rId42"/>
    <p:sldId id="515" r:id="rId43"/>
    <p:sldId id="516" r:id="rId44"/>
    <p:sldId id="520" r:id="rId45"/>
    <p:sldId id="521" r:id="rId46"/>
    <p:sldId id="493" r:id="rId47"/>
    <p:sldId id="478" r:id="rId48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15B71"/>
    <a:srgbClr val="CC0099"/>
    <a:srgbClr val="FFFFFF"/>
    <a:srgbClr val="D4ECBA"/>
    <a:srgbClr val="060218"/>
    <a:srgbClr val="FF0066"/>
    <a:srgbClr val="FFFF66"/>
    <a:srgbClr val="C0E399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86441" autoAdjust="0"/>
  </p:normalViewPr>
  <p:slideViewPr>
    <p:cSldViewPr>
      <p:cViewPr>
        <p:scale>
          <a:sx n="70" d="100"/>
          <a:sy n="70" d="100"/>
        </p:scale>
        <p:origin x="-984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DF58C5-D306-46CF-BEB3-8FC260A39A96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49FD7AC-1D8B-4478-BEB1-E309FB3F77F9}" type="pres">
      <dgm:prSet presAssocID="{48DF58C5-D306-46CF-BEB3-8FC260A39A9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1EA31B4B-C47E-4745-BC70-282B6AC2108B}" type="presOf" srcId="{48DF58C5-D306-46CF-BEB3-8FC260A39A96}" destId="{849FD7AC-1D8B-4478-BEB1-E309FB3F77F9}" srcOrd="0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B5D14-D291-4127-9D67-542B5C77A4A0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7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1287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45481-A797-4D19-968D-3FE3999EBC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434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18249" cy="493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930" y="5"/>
            <a:ext cx="2918249" cy="493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AD97-E0B0-4BF3-B66A-76EE898BE7B7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057" y="4686463"/>
            <a:ext cx="5387658" cy="44405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371334"/>
            <a:ext cx="2918249" cy="4933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930" y="9371334"/>
            <a:ext cx="2918249" cy="4933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25791-6C3E-4DF6-AC83-D6A3A0212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182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4336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139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382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C7339-C6FC-4D40-9E62-D0482E4A514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3143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6664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853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094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0517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49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078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966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966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5791-6C3E-4DF6-AC83-D6A3A021225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361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39000">
              <a:schemeClr val="accent1">
                <a:tint val="44500"/>
                <a:satMod val="160000"/>
                <a:lumMod val="93000"/>
                <a:lumOff val="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714999"/>
          </a:xfrm>
          <a:blipFill dpi="0"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-45000"/>
                      </a14:imgEffect>
                      <a14:imgEffect>
                        <a14:brightnessContrast bright="-40000" contrast="-27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ne-NP" sz="4000" dirty="0">
                <a:solidFill>
                  <a:srgbClr val="FFFF00"/>
                </a:solidFill>
                <a:cs typeface="Kalimati" pitchFamily="2"/>
              </a:rPr>
              <a:t>प्रदेश सरकार</a:t>
            </a:r>
            <a:r>
              <a:rPr lang="en-US" sz="4000" dirty="0">
                <a:solidFill>
                  <a:srgbClr val="FFFF00"/>
                </a:solidFill>
                <a:cs typeface="Kalimati" pitchFamily="2"/>
              </a:rPr>
              <a:t/>
            </a:r>
            <a:br>
              <a:rPr lang="en-US" sz="4000" dirty="0">
                <a:solidFill>
                  <a:srgbClr val="FFFF00"/>
                </a:solidFill>
                <a:cs typeface="Kalimati" pitchFamily="2"/>
              </a:rPr>
            </a:br>
            <a:r>
              <a:rPr lang="ne-NP" sz="4000" dirty="0">
                <a:solidFill>
                  <a:srgbClr val="FFFF00"/>
                </a:solidFill>
                <a:cs typeface="Kalimati" pitchFamily="2"/>
              </a:rPr>
              <a:t>उर्जा,जलस्रोत तथा खानेपानी</a:t>
            </a:r>
            <a:r>
              <a:rPr lang="en-US" sz="4000" dirty="0">
                <a:solidFill>
                  <a:srgbClr val="FFFF00"/>
                </a:solidFill>
                <a:cs typeface="Kalimati" pitchFamily="2"/>
              </a:rPr>
              <a:t>  </a:t>
            </a:r>
            <a:r>
              <a:rPr lang="ne-NP" sz="4000" dirty="0">
                <a:solidFill>
                  <a:srgbClr val="FFFF00"/>
                </a:solidFill>
                <a:cs typeface="Kalimati" pitchFamily="2"/>
              </a:rPr>
              <a:t>मन्त्रालय, </a:t>
            </a:r>
            <a:br>
              <a:rPr lang="ne-NP" sz="4000" dirty="0">
                <a:solidFill>
                  <a:srgbClr val="FFFF00"/>
                </a:solidFill>
                <a:cs typeface="Kalimati" pitchFamily="2"/>
              </a:rPr>
            </a:br>
            <a:r>
              <a:rPr lang="ne-NP" sz="3600" dirty="0">
                <a:solidFill>
                  <a:srgbClr val="FFFF00"/>
                </a:solidFill>
                <a:cs typeface="Kalimati" pitchFamily="2"/>
              </a:rPr>
              <a:t>गण्डकी </a:t>
            </a:r>
            <a:r>
              <a:rPr lang="ne-NP" sz="3600" dirty="0" smtClean="0">
                <a:solidFill>
                  <a:srgbClr val="FFFF00"/>
                </a:solidFill>
                <a:cs typeface="Kalimati" pitchFamily="2"/>
              </a:rPr>
              <a:t>प्रदेश</a:t>
            </a:r>
            <a:br>
              <a:rPr lang="ne-NP" sz="3600" dirty="0" smtClean="0">
                <a:solidFill>
                  <a:srgbClr val="FFFF00"/>
                </a:solidFill>
                <a:cs typeface="Kalimati" pitchFamily="2"/>
              </a:rPr>
            </a:br>
            <a:r>
              <a:rPr lang="ne-NP" sz="4000" dirty="0">
                <a:cs typeface="Kalimati" pitchFamily="2"/>
              </a:rPr>
              <a:t/>
            </a:r>
            <a:br>
              <a:rPr lang="ne-NP" sz="4000" dirty="0">
                <a:cs typeface="Kalimati" pitchFamily="2"/>
              </a:rPr>
            </a:br>
            <a:r>
              <a:rPr lang="ne-NP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  <a:t>खानेपानी तथा सरसफाई डिभिजन कार्यालय </a:t>
            </a:r>
            <a:r>
              <a:rPr lang="ne-NP" sz="3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  <a:t/>
            </a:r>
            <a:br>
              <a:rPr lang="ne-NP" sz="32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</a:br>
            <a:r>
              <a:rPr lang="ne-NP" sz="3200" b="1" smtClean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  <a:t>स्याङ्गजा </a:t>
            </a:r>
            <a:r>
              <a:rPr lang="ne-NP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  <a:t/>
            </a:r>
            <a:br>
              <a:rPr lang="ne-NP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</a:br>
            <a:r>
              <a:rPr lang="ne-NP" sz="3200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  <a:t/>
            </a:r>
            <a:br>
              <a:rPr lang="ne-NP" sz="3200" dirty="0">
                <a:solidFill>
                  <a:schemeClr val="accent6">
                    <a:lumMod val="20000"/>
                    <a:lumOff val="80000"/>
                  </a:schemeClr>
                </a:solidFill>
                <a:cs typeface="Kalimati" pitchFamily="2"/>
              </a:rPr>
            </a:br>
            <a:r>
              <a:rPr lang="ne-NP" sz="4000" dirty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/>
            </a:r>
            <a:br>
              <a:rPr lang="ne-NP" sz="4000" dirty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</a:br>
            <a:r>
              <a:rPr lang="ne-NP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>आ.व</a:t>
            </a:r>
            <a:r>
              <a:rPr lang="ne-NP" sz="2400" dirty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>. २०७८/७९ </a:t>
            </a:r>
            <a:r>
              <a:rPr lang="ne-NP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>को</a:t>
            </a:r>
            <a:r>
              <a:rPr lang="ne-NP" sz="2400" dirty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> </a:t>
            </a:r>
            <a:r>
              <a:rPr lang="ne-NP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>तेस्रो </a:t>
            </a:r>
            <a:r>
              <a:rPr lang="ne-NP" sz="2400" dirty="0">
                <a:solidFill>
                  <a:schemeClr val="accent1">
                    <a:lumMod val="20000"/>
                    <a:lumOff val="80000"/>
                  </a:schemeClr>
                </a:solidFill>
                <a:cs typeface="Kalimati" pitchFamily="2"/>
              </a:rPr>
              <a:t>चौमासिक तथा वार्षिक प्रगति समिक्षा</a:t>
            </a:r>
            <a:r>
              <a:rPr lang="ne-NP" dirty="0">
                <a:cs typeface="Kalimati" pitchFamily="2"/>
              </a:rPr>
              <a:t/>
            </a:r>
            <a:br>
              <a:rPr lang="ne-NP" dirty="0">
                <a:cs typeface="Kalimati" pitchFamily="2"/>
              </a:rPr>
            </a:br>
            <a:endParaRPr lang="en-US" dirty="0">
              <a:cs typeface="Kalimati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5742980"/>
            <a:ext cx="4953000" cy="111502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e-NP" sz="2800" b="1" cap="all" dirty="0" smtClean="0">
                <a:ln w="90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Kalimati" pitchFamily="2"/>
              </a:rPr>
              <a:t>प्रस्तुतकर्ताको </a:t>
            </a:r>
            <a:r>
              <a:rPr lang="ne-NP" sz="2800" b="1" cap="all" dirty="0">
                <a:ln w="90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Kalimati" pitchFamily="2"/>
              </a:rPr>
              <a:t>नाम </a:t>
            </a:r>
            <a:r>
              <a:rPr lang="ne-NP" sz="2800" b="1" cap="all" dirty="0" smtClean="0">
                <a:ln w="90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Kalimati" pitchFamily="2"/>
              </a:rPr>
              <a:t>: </a:t>
            </a:r>
          </a:p>
          <a:p>
            <a:r>
              <a:rPr lang="ne-NP" sz="2800" b="1" cap="all" dirty="0" smtClean="0">
                <a:ln w="9000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Kalimati" pitchFamily="2"/>
              </a:rPr>
              <a:t>हरि प्रसाद तिमिल्सिना, सि.डि.ई</a:t>
            </a:r>
            <a:r>
              <a:rPr lang="ne-NP" sz="2800" b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Kalimati" pitchFamily="2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547F99-A55B-1B68-883D-D34C053AC1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" cy="754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727511"/>
            <a:ext cx="40386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e-NP" b="1" dirty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मिति:२०७९/०४/०९</a:t>
            </a:r>
          </a:p>
          <a:p>
            <a:r>
              <a:rPr lang="ne-NP" b="1" dirty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स्थान: </a:t>
            </a:r>
            <a:r>
              <a:rPr lang="ne-NP" b="1" dirty="0" smtClean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कुटी रिसोर्ट, लेकसाइड </a:t>
            </a:r>
          </a:p>
          <a:p>
            <a:r>
              <a:rPr lang="ne-NP" b="1" dirty="0" smtClean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पोखरा</a:t>
            </a:r>
            <a:r>
              <a:rPr lang="ne-NP" b="1" dirty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, कास्की </a:t>
            </a:r>
            <a:endParaRPr lang="ne-NP" b="1" dirty="0" smtClean="0">
              <a:solidFill>
                <a:schemeClr val="accent5">
                  <a:lumMod val="75000"/>
                </a:schemeClr>
              </a:solidFill>
              <a:cs typeface="Kalimati" pitchFamily="2"/>
            </a:endParaRPr>
          </a:p>
          <a:p>
            <a:r>
              <a:rPr lang="ne-NP" b="1" dirty="0" smtClean="0">
                <a:solidFill>
                  <a:schemeClr val="accent5">
                    <a:lumMod val="75000"/>
                  </a:schemeClr>
                </a:solidFill>
                <a:cs typeface="Kalimati" pitchFamily="2"/>
              </a:rPr>
              <a:t> </a:t>
            </a:r>
            <a:endParaRPr lang="en-US" b="1" dirty="0">
              <a:solidFill>
                <a:schemeClr val="accent5">
                  <a:lumMod val="75000"/>
                </a:schemeClr>
              </a:solidFill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2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428171"/>
          </a:xfrm>
        </p:spPr>
        <p:txBody>
          <a:bodyPr>
            <a:normAutofit fontScale="90000"/>
          </a:bodyPr>
          <a:lstStyle/>
          <a:p>
            <a:pPr algn="ctr"/>
            <a:r>
              <a:rPr lang="ne-NP" sz="2800" dirty="0" smtClean="0">
                <a:solidFill>
                  <a:srgbClr val="00B0F0"/>
                </a:solidFill>
                <a:cs typeface="Kalimati" pitchFamily="2"/>
              </a:rPr>
              <a:t>खानेपानी तथा सरसफाइको अद्यावधिक स्थिति</a:t>
            </a:r>
            <a:endParaRPr lang="en-US" sz="2800" dirty="0">
              <a:solidFill>
                <a:srgbClr val="00B0F0"/>
              </a:solidFill>
              <a:cs typeface="Kalimati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72115242"/>
              </p:ext>
            </p:extLst>
          </p:nvPr>
        </p:nvGraphicFramePr>
        <p:xfrm>
          <a:off x="152400" y="533401"/>
          <a:ext cx="8610600" cy="563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3580"/>
                <a:gridCol w="3325550"/>
                <a:gridCol w="1272583"/>
                <a:gridCol w="1619654"/>
                <a:gridCol w="1669233"/>
              </a:tblGrid>
              <a:tr h="667078">
                <a:tc>
                  <a:txBody>
                    <a:bodyPr/>
                    <a:lstStyle/>
                    <a:p>
                      <a:r>
                        <a:rPr lang="ne-NP" dirty="0" smtClean="0"/>
                        <a:t>सि.न.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dirty="0" smtClean="0"/>
                        <a:t>विवरण 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dirty="0" smtClean="0">
                          <a:cs typeface="Kalimati" pitchFamily="2"/>
                        </a:rPr>
                        <a:t>स्याङ्गजा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dirty="0" smtClean="0">
                          <a:cs typeface="Kalimati" pitchFamily="2"/>
                        </a:rPr>
                        <a:t>कास्की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e-NP" dirty="0" smtClean="0">
                          <a:cs typeface="Kalimati" pitchFamily="2"/>
                        </a:rPr>
                        <a:t>जम्मा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03275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१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400" dirty="0" smtClean="0">
                          <a:cs typeface="Kalimati" pitchFamily="2"/>
                        </a:rPr>
                        <a:t>जम्मा  गा.पा. / न.पा.</a:t>
                      </a:r>
                      <a:r>
                        <a:rPr lang="en-US" sz="1400" dirty="0" smtClean="0">
                          <a:cs typeface="Kalimati" pitchFamily="2"/>
                        </a:rPr>
                        <a:t> </a:t>
                      </a:r>
                      <a:r>
                        <a:rPr lang="ne-NP" sz="1400" dirty="0" smtClean="0">
                          <a:cs typeface="Kalimati" pitchFamily="2"/>
                        </a:rPr>
                        <a:t>संख्या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6/5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4/1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 smtClean="0">
                          <a:cs typeface="Kalimati" pitchFamily="2"/>
                        </a:rPr>
                        <a:t>१०/६</a:t>
                      </a:r>
                      <a:endParaRPr lang="ne-NP" sz="1600" b="1" dirty="0">
                        <a:cs typeface="Kalimati" pitchFamily="2"/>
                      </a:endParaRPr>
                    </a:p>
                  </a:txBody>
                  <a:tcPr anchor="ctr"/>
                </a:tc>
              </a:tr>
              <a:tr h="483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e-NP" sz="1400" dirty="0" smtClean="0">
                          <a:cs typeface="Kalimati" pitchFamily="2"/>
                        </a:rPr>
                        <a:t>२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e-NP" sz="1400" dirty="0" smtClean="0">
                          <a:cs typeface="Kalimati" pitchFamily="2"/>
                        </a:rPr>
                        <a:t>जनसंख्या (जना)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295541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0" kern="1200" dirty="0">
                          <a:solidFill>
                            <a:schemeClr val="dk1"/>
                          </a:solidFill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496134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>
                          <a:cs typeface="Kalimati" pitchFamily="2"/>
                        </a:rPr>
                        <a:t>791675</a:t>
                      </a:r>
                      <a:endParaRPr lang="en-US" sz="1600" b="1" dirty="0">
                        <a:cs typeface="Kalimati" pitchFamily="2"/>
                      </a:endParaRPr>
                    </a:p>
                  </a:txBody>
                  <a:tcPr anchor="ctr"/>
                </a:tc>
              </a:tr>
              <a:tr h="381187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३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घर धुरी सङ्ख्या 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६५७२७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११५०११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>
                          <a:cs typeface="Kalimati" pitchFamily="2"/>
                        </a:rPr>
                        <a:t>180738</a:t>
                      </a:r>
                      <a:endParaRPr lang="en-US" sz="1600" b="1" dirty="0">
                        <a:cs typeface="Kalimati" pitchFamily="2"/>
                      </a:endParaRPr>
                    </a:p>
                  </a:txBody>
                  <a:tcPr anchor="ctr"/>
                </a:tc>
              </a:tr>
              <a:tr h="618643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४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खानेपानी कभरेज कूल (%)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९५.०9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९१.60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>
                          <a:cs typeface="Kalimati" pitchFamily="2"/>
                        </a:rPr>
                        <a:t>93.34</a:t>
                      </a:r>
                      <a:endParaRPr lang="en-US" sz="1600" b="1" dirty="0">
                        <a:cs typeface="Kalimati" pitchFamily="2"/>
                      </a:endParaRPr>
                    </a:p>
                  </a:txBody>
                  <a:tcPr anchor="ctr"/>
                </a:tc>
              </a:tr>
              <a:tr h="618643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५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आधारभूत सेवा स्तर (%)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८6.9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८1.7७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>
                          <a:cs typeface="Kalimati" pitchFamily="2"/>
                        </a:rPr>
                        <a:t>84.33</a:t>
                      </a:r>
                      <a:endParaRPr lang="en-US" sz="1600" b="1" dirty="0">
                        <a:cs typeface="Kalimati" pitchFamily="2"/>
                      </a:endParaRPr>
                    </a:p>
                  </a:txBody>
                  <a:tcPr anchor="ctr"/>
                </a:tc>
              </a:tr>
              <a:tr h="564441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६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उच्च तथा मध्यम सेवा स्तर (%)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8.१2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9.8३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>
                          <a:cs typeface="Kalimati" pitchFamily="2"/>
                        </a:rPr>
                        <a:t>8.97</a:t>
                      </a:r>
                    </a:p>
                  </a:txBody>
                  <a:tcPr anchor="ctr"/>
                </a:tc>
              </a:tr>
              <a:tr h="618643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७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खानेपानी सेवामा पहुँच नभएका जनसंख्या</a:t>
                      </a:r>
                      <a:r>
                        <a:rPr lang="en-US" sz="1400" dirty="0" smtClean="0">
                          <a:cs typeface="Kalimati" pitchFamily="2"/>
                        </a:rPr>
                        <a:t> 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b="0" dirty="0">
                          <a:latin typeface="Mangal"/>
                          <a:ea typeface="Times New Roman"/>
                          <a:cs typeface="Kalimati" panose="00000400000000000000" pitchFamily="2"/>
                        </a:rPr>
                        <a:t>१४520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41699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>
                          <a:cs typeface="Kalimati" pitchFamily="2"/>
                        </a:rPr>
                        <a:t>56219</a:t>
                      </a:r>
                      <a:endParaRPr lang="en-US" sz="1600" b="1" dirty="0">
                        <a:cs typeface="Kalimati" pitchFamily="2"/>
                      </a:endParaRPr>
                    </a:p>
                  </a:txBody>
                  <a:tcPr anchor="ctr"/>
                </a:tc>
              </a:tr>
              <a:tr h="618643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८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पहुँच नभएका जनसंख्या प्रतिशत 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4.91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8.40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>
                          <a:cs typeface="Kalimati" pitchFamily="2"/>
                        </a:rPr>
                        <a:t>6.65</a:t>
                      </a:r>
                      <a:endParaRPr lang="en-US" sz="1600" b="1" dirty="0">
                        <a:cs typeface="Kalimati" pitchFamily="2"/>
                      </a:endParaRPr>
                    </a:p>
                  </a:txBody>
                  <a:tcPr anchor="ctr"/>
                </a:tc>
              </a:tr>
              <a:tr h="564441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९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itchFamily="2"/>
                        </a:rPr>
                        <a:t>आधारभूत सरसफाई को कभरेज (%)</a:t>
                      </a:r>
                      <a:endParaRPr lang="en-US" sz="1400" dirty="0">
                        <a:cs typeface="Kalimati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100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>
                          <a:cs typeface="Kalimati" pitchFamily="2"/>
                        </a:rPr>
                        <a:t>100</a:t>
                      </a:r>
                      <a:endParaRPr lang="en-US" dirty="0">
                        <a:cs typeface="Kalimati" pitchFamily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>
                          <a:cs typeface="Kalimati" pitchFamily="2"/>
                        </a:rPr>
                        <a:t>100</a:t>
                      </a:r>
                      <a:endParaRPr lang="en-US" sz="1600" b="1" dirty="0">
                        <a:cs typeface="Kalimati" pitchFamily="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43400" y="6300295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dirty="0" smtClean="0">
                <a:cs typeface="Kalimati" panose="00000400000000000000" pitchFamily="2"/>
              </a:rPr>
              <a:t>स्रोत :२०७७/७८  आ.व. को WASH पर्स्वचित्र </a:t>
            </a:r>
            <a:endParaRPr lang="en-US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5822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63971295"/>
              </p:ext>
            </p:extLst>
          </p:nvPr>
        </p:nvGraphicFramePr>
        <p:xfrm>
          <a:off x="389508" y="1398533"/>
          <a:ext cx="8525891" cy="518947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59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59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17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08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713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14790"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कार्यक्रम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आ.व. २०७७/७८ सम्म जडान भएका निजि धारा संख्या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आ.व. २०७८ /७९   सम्म जडान भएका निजि धारा संख्या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हालसम्म जडान भएका निजि धारा संख्या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हालसम्म लाभान्वित भएका जनसंख्या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कास्की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५१९३१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920761"/>
                  </a:ext>
                </a:extLst>
              </a:tr>
              <a:tr h="362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प्रादेशिक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१७६८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१००९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२७७७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आधारभुत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४७९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८५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५६४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बिशेष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५५०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५५०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शसर्त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३२५१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२३००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५५५१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५४९८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३९४४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९४४२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3562166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स्याङ्गजा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प्रादेशिक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२४६२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१२४३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३७०५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५५६९९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5919822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आधारभुत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३७५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१५७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५३२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95875410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बिशेष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२०१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२०१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982078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शसर्त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४८९९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७९०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५६८९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0293422"/>
                  </a:ext>
                </a:extLst>
              </a:tr>
              <a:tr h="350965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 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७७३६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२३९१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१०१२७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१३२३४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६३३५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१९५६९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१०७६३०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24974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167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e-N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निजि </a:t>
            </a:r>
            <a:r>
              <a:rPr lang="ne-N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धारा जडान सम्बन्धि उपलब्धि विवरण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3275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b="1" u="sng" dirty="0">
                <a:cs typeface="Kalimati" pitchFamily="2"/>
              </a:rPr>
              <a:t>खानेपानी </a:t>
            </a:r>
            <a:r>
              <a:rPr lang="ne-NP" b="1" u="sng" dirty="0" smtClean="0">
                <a:cs typeface="Kalimati" pitchFamily="2"/>
              </a:rPr>
              <a:t>तर्फ </a:t>
            </a:r>
            <a:endParaRPr lang="en-US" b="1" u="sng" dirty="0"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56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27481827"/>
              </p:ext>
            </p:extLst>
          </p:nvPr>
        </p:nvGraphicFramePr>
        <p:xfrm>
          <a:off x="1" y="1358982"/>
          <a:ext cx="9144001" cy="420361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8135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824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5951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क्षेत्र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बिभिन्न आ.व. मा सिर्जना भएको रोजगारी </a:t>
                      </a:r>
                      <a:r>
                        <a:rPr lang="ne-NP" sz="2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कार्यदिन</a:t>
                      </a:r>
                      <a:endParaRPr lang="en-US" sz="2200" b="0" i="0" u="none" strike="noStrike" dirty="0" smtClean="0">
                        <a:solidFill>
                          <a:srgbClr val="FFFFFF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  <a:p>
                      <a:pPr algn="ctr" rtl="0" fontAlgn="ctr"/>
                      <a:r>
                        <a:rPr lang="ne-NP" sz="2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 (</a:t>
                      </a:r>
                      <a:r>
                        <a:rPr lang="en-US" sz="22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Mandays</a:t>
                      </a:r>
                      <a:r>
                        <a:rPr lang="en-US" sz="2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)</a:t>
                      </a:r>
                      <a:endParaRPr lang="en-US" sz="2200" b="0" i="0" u="none" strike="noStrike" dirty="0">
                        <a:solidFill>
                          <a:srgbClr val="FFFFFF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4815846"/>
                  </a:ext>
                </a:extLst>
              </a:tr>
              <a:tr h="1594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आ.ब. ०७५/०७६- आ.व. ७७/७८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आ.ब. ०७८/०७९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955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खानेपानी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  <a:p>
                      <a:pPr algn="ctr" fontAlgn="t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412800 </a:t>
                      </a: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जना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  <a:p>
                      <a:pPr algn="ctr" fontAlgn="t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147100 </a:t>
                      </a: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जना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B5EAB17C-5AA6-950B-D353-B41ABFDDC338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609600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3200" dirty="0">
                <a:cs typeface="Kalimati" pitchFamily="2"/>
              </a:rPr>
              <a:t>६.३ रोजगारी सिर्जना </a:t>
            </a:r>
            <a:endParaRPr lang="en-US" sz="3200" dirty="0">
              <a:cs typeface="Kalimati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7FE47B-F970-72E7-3680-381F531FA3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295399" cy="1069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9FDF04-7668-C199-FCA9-CBC08EBAE8B0}"/>
              </a:ext>
            </a:extLst>
          </p:cNvPr>
          <p:cNvSpPr txBox="1"/>
          <p:nvPr/>
        </p:nvSpPr>
        <p:spPr>
          <a:xfrm>
            <a:off x="1305791" y="958873"/>
            <a:ext cx="775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000" b="1" dirty="0">
                <a:cs typeface="Kalimati" pitchFamily="2"/>
              </a:rPr>
              <a:t>रोजगारी सम्बन्धि उपलब्धि </a:t>
            </a:r>
            <a:r>
              <a:rPr lang="en-US" sz="2000" b="1" dirty="0">
                <a:cs typeface="Kalimati" pitchFamily="2"/>
              </a:rPr>
              <a:t>:</a:t>
            </a:r>
            <a:r>
              <a:rPr lang="ne-NP" sz="2000" b="1" dirty="0">
                <a:cs typeface="Kalimati" pitchFamily="2"/>
              </a:rPr>
              <a:t> </a:t>
            </a:r>
            <a:endParaRPr lang="en-US" sz="2000" b="1" dirty="0">
              <a:cs typeface="Kalimat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8854272"/>
              </p:ext>
            </p:extLst>
          </p:nvPr>
        </p:nvGraphicFramePr>
        <p:xfrm>
          <a:off x="381000" y="1269246"/>
          <a:ext cx="8305800" cy="477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339612">
                <a:tc>
                  <a:txBody>
                    <a:bodyPr/>
                    <a:lstStyle/>
                    <a:p>
                      <a:pPr algn="ctr"/>
                      <a:r>
                        <a:rPr lang="ne-NP" sz="1800" dirty="0">
                          <a:solidFill>
                            <a:srgbClr val="002060"/>
                          </a:solidFill>
                          <a:cs typeface="Kalimati" pitchFamily="2"/>
                        </a:rPr>
                        <a:t>समस्याहरु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  <a:tr h="441094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ne-NP" baseline="0" dirty="0" smtClean="0">
                          <a:cs typeface="Kalimati" panose="00000400000000000000" pitchFamily="2"/>
                        </a:rPr>
                        <a:t>सरकारी लेखा प्रणाली </a:t>
                      </a:r>
                      <a:r>
                        <a:rPr lang="en-US" baseline="0" dirty="0" smtClean="0">
                          <a:cs typeface="Kalimati" panose="00000400000000000000" pitchFamily="2"/>
                        </a:rPr>
                        <a:t> CGAS </a:t>
                      </a:r>
                      <a:r>
                        <a:rPr lang="ne-NP" baseline="0" dirty="0" smtClean="0">
                          <a:cs typeface="Kalimati" panose="00000400000000000000" pitchFamily="2"/>
                        </a:rPr>
                        <a:t>मा समस्या उत्पन्न भएका कारण अन्तिम समय (असार २४ र २५ गते) सिस्टम राम्रोसँग नचलेकाले बजेट व्यवस्थापन भएता पनि केहि  आयोजनाको भुक्तानी गर्न बाँकी रहेको </a:t>
                      </a:r>
                      <a:r>
                        <a:rPr lang="ne-NP" b="0" dirty="0" smtClean="0">
                          <a:cs typeface="Kalimati" pitchFamily="2"/>
                        </a:rPr>
                        <a:t>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b="1" dirty="0" smtClean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ne-NP" b="0" dirty="0" smtClean="0">
                          <a:cs typeface="Kalimati" pitchFamily="2"/>
                        </a:rPr>
                        <a:t>आयोजनामा लागत अनुमानको तुलनामा बिनियोजित बजेट न्यून भई सम्पन्न हुन धेरै समय लाग्ने l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ne-NP" b="0" dirty="0" smtClean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ne-NP" b="0" baseline="0" dirty="0" smtClean="0">
                          <a:cs typeface="Kalimati" pitchFamily="2"/>
                        </a:rPr>
                        <a:t>कतिपय आयोजनाहरुमा सम्झौता रकमको तुलनामा न्युन बजेट बिनियोजन हुनाले भुक्तानी गर्न नसकिएको</a:t>
                      </a:r>
                      <a:r>
                        <a:rPr lang="ne-NP" b="0" dirty="0" smtClean="0">
                          <a:cs typeface="Kalimati" pitchFamily="2"/>
                        </a:rPr>
                        <a:t> 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ne-NP" b="0" dirty="0" smtClean="0"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ne-NP" b="0" dirty="0" smtClean="0">
                          <a:cs typeface="Kalimati" pitchFamily="2"/>
                        </a:rPr>
                        <a:t>योजनाहरुमा दोहोरोपन भइ कार्यान्वयनमा समस्या देखिएको 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ne-NP" b="0" dirty="0" smtClean="0">
                        <a:cs typeface="Kalimati" pitchFamily="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b="0" dirty="0" smtClean="0">
                          <a:cs typeface="Kalimati" pitchFamily="2"/>
                        </a:rPr>
                        <a:t>केहि योजनाहरुमा मुहानसम्वन्धी विवाद भइ कार्यान्वयनमा समस्या देखिएको</a:t>
                      </a:r>
                      <a:r>
                        <a:rPr lang="ne-NP" b="0" baseline="0" dirty="0" smtClean="0">
                          <a:cs typeface="Kalimati" pitchFamily="2"/>
                        </a:rPr>
                        <a:t> </a:t>
                      </a:r>
                      <a:r>
                        <a:rPr lang="ne-NP" b="0" dirty="0" smtClean="0">
                          <a:cs typeface="Kalimati" pitchFamily="2"/>
                        </a:rPr>
                        <a:t>l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ne-NP" b="0" dirty="0" smtClean="0">
                          <a:cs typeface="Kalimati" pitchFamily="2"/>
                        </a:rPr>
                        <a:t> </a:t>
                      </a:r>
                    </a:p>
                    <a:p>
                      <a:endParaRPr lang="ne-NP" b="1" dirty="0" smtClean="0"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600" y="0"/>
            <a:ext cx="7772399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८.१ कार्यान्वयनमा देखिएका समस्याहरु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F04F6B-A493-D1DD-3AA6-0518735A9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08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39829807"/>
              </p:ext>
            </p:extLst>
          </p:nvPr>
        </p:nvGraphicFramePr>
        <p:xfrm>
          <a:off x="381000" y="1269246"/>
          <a:ext cx="8305800" cy="5421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e-NP" sz="200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प्रयासहरु: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  <a:tr h="4750554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dirty="0" smtClean="0">
                          <a:cs typeface="Kalimati" panose="00000400000000000000" pitchFamily="2"/>
                        </a:rPr>
                        <a:t>सरकारी लेखा प्रणाली CGAS मा आएको समस्याका बारेमा सम्वन्धित निकायमा आवश्यक भुक्तानी व्यवस्थापनको लागि अनुरोध  गरिएको </a:t>
                      </a:r>
                      <a:r>
                        <a:rPr lang="ne-NP" sz="18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18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18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दोहोरोपन भएका योजनाहरुको हकमा स्थानीय तह,संघीय खानेपानी कार्यालय, नेपाल खानेपानी संस्थान लगायतसँग समन्वय गरि कार्य अगाडी बढाइएको l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18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18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मुहान विवाद र समिति विवाद भएका योजनाको हकमा स्थानीय तहसँग समन्वय गरि कार्य अगाडी बढाइएको</a:t>
                      </a:r>
                      <a:r>
                        <a:rPr lang="ne-NP" sz="1800" b="0" baseline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 </a:t>
                      </a:r>
                      <a:r>
                        <a:rPr lang="ne-NP" sz="18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18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18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600" y="0"/>
            <a:ext cx="7772400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 ८.२ समस्या समाधानार्थ भएका प्रयासहरु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45A4FD-32C9-A5EF-2263-2671CD5FFF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9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31071274"/>
              </p:ext>
            </p:extLst>
          </p:nvPr>
        </p:nvGraphicFramePr>
        <p:xfrm>
          <a:off x="381000" y="1269246"/>
          <a:ext cx="8305800" cy="475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475055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आयोजनाहरु समयमै सम्पन्न गर्नका लागि प्रयाप्त बजेट बिनियोजन हुनुपर्ने 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20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ne-NP" sz="20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सरकारी लेखा प्रणाली CGAS मा सुधार हुनुपर्ने l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endParaRPr lang="ne-NP" sz="20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संघबाट हस्तान्तरित आयोजनाहरु समयमै सम्पन्न गर्नका लागि स्रोत सुनिश्चितताको व्यवस्था मिलाउनुपर्ने l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0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000" b="0" dirty="0" smtClean="0">
                          <a:solidFill>
                            <a:schemeClr val="tx1"/>
                          </a:solidFill>
                          <a:cs typeface="Kalimati" pitchFamily="2"/>
                        </a:rPr>
                        <a:t>कर्मचारीहरुको कार्यक्षमता अभिवृद्दि तथा वृत्ति विकासका लागि स्वदेश तथा विदेशमा तालिम तथा भ्रमणको कार्यक्रम राख्नुपर्ने 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20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ne-NP" sz="20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endParaRPr lang="ne-NP" sz="20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endParaRPr lang="ne-NP" sz="2000" b="0" dirty="0" smtClean="0">
                        <a:solidFill>
                          <a:schemeClr val="tx1"/>
                        </a:solidFill>
                        <a:cs typeface="Kalimati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600" y="-22546"/>
            <a:ext cx="7772400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 ८.३ समस्या समाधानार्थ सुझावहरु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2929E5-83A2-EEF0-51B3-D402D1BD4D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30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="" xmlns:a16="http://schemas.microsoft.com/office/drawing/2014/main" id="{E8298549-A058-41BE-ACB1-6C8DBA1B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78627792"/>
              </p:ext>
            </p:extLst>
          </p:nvPr>
        </p:nvGraphicFramePr>
        <p:xfrm>
          <a:off x="409721" y="1447800"/>
          <a:ext cx="8305800" cy="475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="" xmlns:a16="http://schemas.microsoft.com/office/drawing/2014/main" val="4017790846"/>
                    </a:ext>
                  </a:extLst>
                </a:gridCol>
              </a:tblGrid>
              <a:tr h="4750554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400" b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आयोजना सम्पन्न गर्नका लागि प्रयाप्त बजेट बिनियोजन गर्नुपर्ने</a:t>
                      </a:r>
                      <a:r>
                        <a:rPr lang="ne-NP" sz="2400" b="0" baseline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</a:t>
                      </a:r>
                      <a:r>
                        <a:rPr lang="ne-NP" sz="2400" b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l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400" b="0" dirty="0" smtClean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400" b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लिफ्टिंग  आयोजनाको दिगो रुपमा संचालनका लागि</a:t>
                      </a:r>
                      <a:r>
                        <a:rPr lang="ne-NP" sz="2400" b="0" baseline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प्रादेशिक तहबाटै छुट्टै कार्यक्रमको व्यवस्था गरि विशेष सहुलियत तथा आपतकालीन मर्मत तथा सम्भारका लागि व्यवस्था गर्नुपर्ने </a:t>
                      </a:r>
                      <a:r>
                        <a:rPr lang="ne-NP" sz="2400" b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l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400" b="0" dirty="0" smtClean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ne-NP" sz="2400" b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नयाँ योजना छनोट गर्दा खानेपानीको पहुँच नपुगेका स्थानहरुलाई प्रथामिकता दिनुपर्ने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ne-NP" sz="2400" b="0" baseline="0" dirty="0" smtClean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ne-NP" sz="2400" b="0" baseline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ne-NP" sz="2400" b="0" dirty="0" smtClean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631838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600" y="-23409"/>
            <a:ext cx="7765472" cy="1077218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८.४.प्रदेशस्तरीय समस्या समाधान समितिमा छलफल गर्नुपर्ने समस्याहरु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58D49B-9927-46FD-983A-28A79FF5DC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20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522FB8DF-AEC0-41D9-8860-FED00A2430FA}"/>
              </a:ext>
            </a:extLst>
          </p:cNvPr>
          <p:cNvSpPr txBox="1">
            <a:spLocks/>
          </p:cNvSpPr>
          <p:nvPr/>
        </p:nvSpPr>
        <p:spPr>
          <a:xfrm>
            <a:off x="181123" y="3124200"/>
            <a:ext cx="8762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cs typeface="Kalimati" pitchFamily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0"/>
            <a:ext cx="7772399" cy="584775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200">
                <a:latin typeface="+mj-lt"/>
                <a:ea typeface="+mj-ea"/>
                <a:cs typeface="Kalimati" pitchFamily="2"/>
              </a:defRPr>
            </a:lvl1pPr>
          </a:lstStyle>
          <a:p>
            <a:r>
              <a:rPr lang="ne-NP" dirty="0"/>
              <a:t>९.फोटोग्राफहरु</a:t>
            </a:r>
            <a:r>
              <a:rPr lang="en-US" dirty="0"/>
              <a:t>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2620" y="2362200"/>
            <a:ext cx="7781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e-NP" sz="2800" b="1" i="1" dirty="0" smtClean="0">
                <a:solidFill>
                  <a:srgbClr val="00B0F0"/>
                </a:solidFill>
                <a:cs typeface="Kalimati" panose="00000400000000000000" pitchFamily="2"/>
              </a:rPr>
              <a:t>निर्माण </a:t>
            </a:r>
            <a:r>
              <a:rPr lang="ne-NP" sz="2800" b="1" i="1" dirty="0">
                <a:solidFill>
                  <a:srgbClr val="00B0F0"/>
                </a:solidFill>
                <a:cs typeface="Kalimati" panose="00000400000000000000" pitchFamily="2"/>
              </a:rPr>
              <a:t>हुनु पूर्व</a:t>
            </a:r>
            <a:r>
              <a:rPr lang="en-US" sz="2800" b="1" i="1" dirty="0">
                <a:solidFill>
                  <a:srgbClr val="00B0F0"/>
                </a:solidFill>
                <a:cs typeface="Kalimati" panose="00000400000000000000" pitchFamily="2"/>
              </a:rPr>
              <a:t>, </a:t>
            </a:r>
            <a:r>
              <a:rPr lang="ne-NP" sz="2800" b="1" i="1" dirty="0">
                <a:solidFill>
                  <a:srgbClr val="00B0F0"/>
                </a:solidFill>
                <a:cs typeface="Kalimati" panose="00000400000000000000" pitchFamily="2"/>
              </a:rPr>
              <a:t>कार्यन्वयन भैरहेको र सम्पन्न भैसकेपछिको अवस्थाका प्रतिनिधिमुलक </a:t>
            </a:r>
            <a:r>
              <a:rPr lang="ne-NP" sz="2800" b="1" i="1" dirty="0" smtClean="0">
                <a:solidFill>
                  <a:srgbClr val="00B0F0"/>
                </a:solidFill>
                <a:cs typeface="Kalimati" panose="00000400000000000000" pitchFamily="2"/>
              </a:rPr>
              <a:t>फोटोहरु ।</a:t>
            </a:r>
            <a:endParaRPr lang="en-US" sz="2800" b="1" i="1" dirty="0">
              <a:solidFill>
                <a:srgbClr val="00B0F0"/>
              </a:solidFill>
              <a:cs typeface="Kalimati" panose="00000400000000000000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EFC211-B0CD-C463-B126-E299082B09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324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1524000" y="6324600"/>
            <a:ext cx="62484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ne-NP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समिन्तारा बोरिंग खानेपानी आयोजना,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</a:t>
            </a:r>
            <a:r>
              <a:rPr kumimoji="0" lang="ne-NP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पोखरा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-</a:t>
            </a:r>
            <a:r>
              <a:rPr kumimoji="0" lang="ne-NP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१४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, </a:t>
            </a:r>
            <a:r>
              <a:rPr kumimoji="0" lang="ne-NP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कास्की   </a:t>
            </a:r>
            <a:r>
              <a:rPr kumimoji="0" lang="ne-NP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</p:txBody>
      </p:sp>
      <p:pic>
        <p:nvPicPr>
          <p:cNvPr id="4" name="Picture 3" descr="16378172643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4724400" cy="3267919"/>
          </a:xfrm>
          <a:prstGeom prst="rect">
            <a:avLst/>
          </a:prstGeom>
        </p:spPr>
      </p:pic>
      <p:pic>
        <p:nvPicPr>
          <p:cNvPr id="5" name="Picture 3" descr="H:\char ghar photo\1648210306950.jpg"/>
          <p:cNvPicPr>
            <a:picLocks noChangeAspect="1" noChangeArrowheads="1"/>
          </p:cNvPicPr>
          <p:nvPr/>
        </p:nvPicPr>
        <p:blipFill rotWithShape="1">
          <a:blip r:embed="rId3" cstate="print"/>
          <a:srcRect l="22140" r="32256"/>
          <a:stretch/>
        </p:blipFill>
        <p:spPr bwMode="auto">
          <a:xfrm>
            <a:off x="4953000" y="152400"/>
            <a:ext cx="4128447" cy="5954210"/>
          </a:xfrm>
          <a:prstGeom prst="rect">
            <a:avLst/>
          </a:prstGeom>
          <a:noFill/>
        </p:spPr>
      </p:pic>
      <p:pic>
        <p:nvPicPr>
          <p:cNvPr id="6" name="Picture 2" descr="H:\char ghar photo\1648210423781.jpg"/>
          <p:cNvPicPr>
            <a:picLocks noChangeAspect="1" noChangeArrowheads="1"/>
          </p:cNvPicPr>
          <p:nvPr/>
        </p:nvPicPr>
        <p:blipFill rotWithShape="1">
          <a:blip r:embed="rId4" cstate="print"/>
          <a:srcRect l="19212" t="12467" r="26574" b="16488"/>
          <a:stretch/>
        </p:blipFill>
        <p:spPr bwMode="auto">
          <a:xfrm>
            <a:off x="152400" y="3420319"/>
            <a:ext cx="4724400" cy="2686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94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pic\hem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983" y="914400"/>
            <a:ext cx="4057417" cy="3314363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263236" y="5562600"/>
            <a:ext cx="8681882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ne-N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सुइखेत (</a:t>
            </a:r>
            <a:r>
              <a:rPr kumimoji="0" lang="ne-NP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Kalimati" panose="00000400000000000000" pitchFamily="2"/>
              </a:rPr>
              <a:t>माथिल्लो</a:t>
            </a:r>
            <a:r>
              <a:rPr lang="ne-N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हेम्जा</a:t>
            </a:r>
            <a:r>
              <a:rPr kumimoji="0" lang="ne-NP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Kalimati" panose="00000400000000000000" pitchFamily="2"/>
              </a:rPr>
              <a:t>) खानेपानी आयोजना,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Kalimati" panose="00000400000000000000" pitchFamily="2"/>
              </a:rPr>
              <a:t> </a:t>
            </a:r>
            <a:r>
              <a:rPr kumimoji="0" lang="ne-NP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Kalimati" panose="00000400000000000000" pitchFamily="2"/>
              </a:rPr>
              <a:t>पोखरा २५, कास्की   </a:t>
            </a:r>
            <a:r>
              <a:rPr kumimoji="0" lang="ne-N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Kalimati" panose="00000400000000000000" pitchFamily="2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Kalimati" panose="00000400000000000000" pitchFamily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48" y="914400"/>
            <a:ext cx="4213252" cy="3314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72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643970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प्रस्तुतीकरण विषयवस्तु</a:t>
            </a:r>
            <a:endParaRPr lang="en-US" sz="3200" dirty="0">
              <a:cs typeface="Kalimati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4" y="1229153"/>
            <a:ext cx="88530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संक्षिप्त कार्यालय परिचय 	</a:t>
            </a:r>
          </a:p>
          <a:p>
            <a:pPr marL="457200" indent="-457200">
              <a:buFontTx/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समस्टिगत प्रगति/ पुँजीगत प्रगति विवरण (स्रोत बमोजिम)</a:t>
            </a:r>
          </a:p>
          <a:p>
            <a:pPr marL="457200" indent="-457200"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क्षेत्रगत प्रगति विवरण </a:t>
            </a:r>
          </a:p>
          <a:p>
            <a:pPr marL="457200" indent="-457200">
              <a:buFontTx/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कार्यन्वयन नभएका योजना विवरण</a:t>
            </a:r>
          </a:p>
          <a:p>
            <a:pPr marL="457200" indent="-457200"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भौतिक प्रगति सारांश (एकमुष्ठ)</a:t>
            </a:r>
          </a:p>
          <a:p>
            <a:pPr marL="457200" indent="-457200">
              <a:buAutoNum type="hindiNumPeriod"/>
            </a:pPr>
            <a:r>
              <a:rPr lang="ne-NP" sz="2400" dirty="0" smtClean="0">
                <a:cs typeface="Kalimati" panose="00000400000000000000" pitchFamily="2"/>
              </a:rPr>
              <a:t>उपलब्धि-खानेपानी</a:t>
            </a:r>
          </a:p>
          <a:p>
            <a:pPr marL="457200" indent="-457200">
              <a:buAutoNum type="hindiNumPeriod"/>
            </a:pPr>
            <a:r>
              <a:rPr lang="ne-NP" sz="2400" dirty="0" smtClean="0">
                <a:cs typeface="Kalimati" panose="00000400000000000000" pitchFamily="2"/>
              </a:rPr>
              <a:t>बेरुजु </a:t>
            </a:r>
            <a:r>
              <a:rPr lang="ne-NP" sz="2400" dirty="0">
                <a:cs typeface="Kalimati" panose="00000400000000000000" pitchFamily="2"/>
              </a:rPr>
              <a:t>र बेरुजु फर्च्यौट विवरण</a:t>
            </a:r>
          </a:p>
          <a:p>
            <a:pPr marL="457200" indent="-457200"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समस्या/ समस्या समाधानका प्रयास/ समस्या समाधानका सुझाव </a:t>
            </a:r>
          </a:p>
          <a:p>
            <a:pPr marL="457200" indent="-457200"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फोटो (योजना पुर्व/ योजना पश्चात)</a:t>
            </a:r>
          </a:p>
          <a:p>
            <a:pPr marL="457200" indent="-457200">
              <a:buAutoNum type="hindiNumPeriod"/>
            </a:pPr>
            <a:r>
              <a:rPr lang="ne-NP" sz="2400" dirty="0">
                <a:cs typeface="Kalimati" panose="00000400000000000000" pitchFamily="2"/>
              </a:rPr>
              <a:t>उपलब्ध भएको format मा प्रगति विवरण (</a:t>
            </a:r>
            <a:r>
              <a:rPr lang="en-US" sz="2400" dirty="0">
                <a:cs typeface="Kalimati" panose="00000400000000000000" pitchFamily="2"/>
              </a:rPr>
              <a:t>excel sheet </a:t>
            </a:r>
            <a:r>
              <a:rPr lang="ne-NP" sz="2400" dirty="0">
                <a:cs typeface="Kalimati" panose="00000400000000000000" pitchFamily="2"/>
              </a:rPr>
              <a:t>मा संलग्न)</a:t>
            </a:r>
          </a:p>
          <a:p>
            <a:endParaRPr lang="en-US" sz="2400" i="1" dirty="0">
              <a:cs typeface="Kalimati" panose="00000400000000000000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547F99-A55B-1B68-883D-D34C053AC1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36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11031_085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191000" cy="3143250"/>
          </a:xfrm>
          <a:prstGeom prst="rect">
            <a:avLst/>
          </a:prstGeom>
        </p:spPr>
      </p:pic>
      <p:pic>
        <p:nvPicPr>
          <p:cNvPr id="3" name="Picture 2" descr="IMG_20211031_090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29000"/>
            <a:ext cx="4191000" cy="3143250"/>
          </a:xfrm>
          <a:prstGeom prst="rect">
            <a:avLst/>
          </a:prstGeom>
        </p:spPr>
      </p:pic>
      <p:pic>
        <p:nvPicPr>
          <p:cNvPr id="4" name="Picture 3" descr="IMG_20211031_091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228600"/>
            <a:ext cx="4470400" cy="3352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4419600" y="3962400"/>
            <a:ext cx="47244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टुनेपानी लिपेनी खानेपानी आयोजना,</a:t>
            </a:r>
            <a:endParaRPr kumimoji="0" lang="en-US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मादी १२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,</a:t>
            </a:r>
            <a:r>
              <a:rPr kumimoji="0" lang="ne-NP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कास्की </a:t>
            </a:r>
            <a:r>
              <a:rPr kumimoji="0" lang="ne-NP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17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4126204" y="6174732"/>
            <a:ext cx="447837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Kalimati" panose="00000400000000000000" pitchFamily="2"/>
              </a:rPr>
              <a:t>काँहुडाडा बृहत खा पा आ, पोखरा ११,</a:t>
            </a:r>
            <a:r>
              <a:rPr kumimoji="0" lang="ne-NP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Kalimati" panose="00000400000000000000" pitchFamily="2"/>
              </a:rPr>
              <a:t> कास्की </a:t>
            </a:r>
            <a:r>
              <a:rPr kumimoji="0" lang="ne-N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Kalimati" panose="00000400000000000000" pitchFamily="2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Kalimati" panose="00000400000000000000" pitchFamily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824"/>
            <a:ext cx="4724400" cy="2536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83090"/>
            <a:ext cx="7069171" cy="3275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84" y="337231"/>
            <a:ext cx="3126321" cy="2337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26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4683" y="1691483"/>
            <a:ext cx="5516564" cy="33528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6136248"/>
            <a:ext cx="8458200" cy="5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                     गगनगौडा खा.पा.आ., कास्की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 </a:t>
            </a:r>
            <a:r>
              <a:rPr lang="ne-N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विभिन्न चरणमा निर्माणाधीन अवस्थामा 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  <p:pic>
        <p:nvPicPr>
          <p:cNvPr id="1026" name="Picture 2" descr="C:\Users\ACER\Downloads\1658632124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617561"/>
            <a:ext cx="394335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28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28601"/>
            <a:ext cx="5465631" cy="373379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13677" y="762000"/>
            <a:ext cx="3048000" cy="838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चाहाचल थामाको लिफ्ट खा.पा.आ., कास्की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  <p:pic>
        <p:nvPicPr>
          <p:cNvPr id="6" name="Picture 2" descr="H:\char ghar photo\IMG_20220209_16583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1999" y="4088935"/>
            <a:ext cx="4389677" cy="246664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07910" y="5143499"/>
            <a:ext cx="3048000" cy="838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itchFamily="2"/>
              </a:rPr>
              <a:t>बानेथोक पेल्काचौर खा.पा.आ. स्याङ्गजा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5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6034616" cy="45259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29200"/>
            <a:ext cx="8839200" cy="1143000"/>
          </a:xfrm>
        </p:spPr>
        <p:txBody>
          <a:bodyPr>
            <a:noAutofit/>
          </a:bodyPr>
          <a:lstStyle/>
          <a:p>
            <a:r>
              <a:rPr lang="ne-N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संघ, प्रदेश र स्थानीय निकाय बाट  </a:t>
            </a:r>
            <a:r>
              <a:rPr lang="ne-N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पोखरा महानगरपालिका भित्र संचालित योजनाको समन्वयात्मक </a:t>
            </a:r>
            <a:r>
              <a:rPr lang="ne-N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छलफल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65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char ghar photo\IMG_20220228_1148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4726" t="9510" r="27612" b="989"/>
          <a:stretch/>
        </p:blipFill>
        <p:spPr bwMode="auto">
          <a:xfrm>
            <a:off x="1" y="0"/>
            <a:ext cx="4669972" cy="2971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53000" y="533400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माथिल्लो बगालथोक खा</a:t>
            </a:r>
            <a:r>
              <a:rPr lang="ne-N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. पा. आ</a:t>
            </a:r>
            <a:r>
              <a:rPr lang="ne-N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.</a:t>
            </a:r>
          </a:p>
          <a:p>
            <a:r>
              <a:rPr lang="ne-N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 </a:t>
            </a:r>
            <a:r>
              <a:rPr lang="ne-N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पु.व.न.पा. -</a:t>
            </a:r>
            <a:r>
              <a:rPr lang="ne-N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११, स्याङ्गजा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Kalimati" panose="00000400000000000000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168212" y="2895600"/>
            <a:ext cx="5975788" cy="33652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4419600"/>
            <a:ext cx="236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फेदीखोला बजार बृहत खा.पा.आ. स्याङ्गजा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67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char ghar photo\IMG_20220316_131643_70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495800" cy="360045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95400"/>
            <a:ext cx="4648200" cy="3600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6388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बैरे र दमैगाउ बृहत </a:t>
            </a:r>
            <a:r>
              <a:rPr lang="ne-N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खा. पा. आ., </a:t>
            </a:r>
            <a:r>
              <a:rPr lang="ne-N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वालीङ्ग </a:t>
            </a:r>
            <a:r>
              <a:rPr lang="ne-N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ne-N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१४ ,स्याङ्गजा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3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char ghar photo\IMG_20220316_18004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482" t="4291" r="27778"/>
          <a:stretch/>
        </p:blipFill>
        <p:spPr bwMode="auto">
          <a:xfrm>
            <a:off x="76200" y="152401"/>
            <a:ext cx="4343400" cy="31392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390935"/>
            <a:ext cx="4284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 dirty="0" smtClean="0"/>
              <a:t>रिट्ठेखोला ठुलधारा छिपछाप लि. </a:t>
            </a:r>
            <a:r>
              <a:rPr lang="ne-NP" sz="2400" b="1" dirty="0"/>
              <a:t>खा. पा. आ., </a:t>
            </a:r>
            <a:r>
              <a:rPr lang="ne-NP" sz="2400" b="1" dirty="0" smtClean="0"/>
              <a:t>चापाकोट न.पा.-०८, स्याङ्गजा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41" r="23389"/>
          <a:stretch/>
        </p:blipFill>
        <p:spPr>
          <a:xfrm>
            <a:off x="4495800" y="3380096"/>
            <a:ext cx="4564039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2400"/>
            <a:ext cx="4564039" cy="3164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35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char ghar photo\IMG_20220317_0921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tretch/>
        </p:blipFill>
        <p:spPr bwMode="auto">
          <a:xfrm rot="5400000">
            <a:off x="4114799" y="1219201"/>
            <a:ext cx="5715000" cy="3581399"/>
          </a:xfrm>
          <a:prstGeom prst="rect">
            <a:avLst/>
          </a:prstGeom>
          <a:noFill/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4" r="20078"/>
          <a:stretch/>
        </p:blipFill>
        <p:spPr>
          <a:xfrm rot="5400000">
            <a:off x="-390630" y="752370"/>
            <a:ext cx="5715000" cy="4515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0960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b="1" dirty="0" smtClean="0"/>
              <a:t>केबलघारी खा.पा.आ. चापाकोट -६ स्याङ्गजा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609599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b="1" dirty="0" smtClean="0"/>
              <a:t>चापाकोट बेलचौर खा.पा.आ. चापाकोट -२ स्याङ्गजा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147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char ghar photo\IMG_20220317_084925.jpg"/>
          <p:cNvPicPr>
            <a:picLocks noChangeAspect="1" noChangeArrowheads="1"/>
          </p:cNvPicPr>
          <p:nvPr/>
        </p:nvPicPr>
        <p:blipFill rotWithShape="1">
          <a:blip r:embed="rId2" cstate="print"/>
          <a:srcRect l="7907" r="34119"/>
          <a:stretch/>
        </p:blipFill>
        <p:spPr bwMode="auto">
          <a:xfrm rot="5400000">
            <a:off x="3964645" y="787052"/>
            <a:ext cx="5841307" cy="426720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96" r="15365"/>
          <a:stretch/>
        </p:blipFill>
        <p:spPr>
          <a:xfrm rot="5400000">
            <a:off x="-553966" y="630166"/>
            <a:ext cx="5832328" cy="4571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1" y="6058003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000" b="1" dirty="0" smtClean="0"/>
              <a:t>बगैचा खा. पा. आ., चापाकोट न. पा.- ०३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13598" y="607903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000" b="1" dirty="0" smtClean="0"/>
              <a:t>चापाकोट १ लिफ्ट खा. पा. आ., चापाकोट न. पा.- ०८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20465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399" cy="681335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१. कार्यालयको संक्षिप्त विवरण</a:t>
            </a:r>
            <a:endParaRPr lang="en-US" sz="3200" dirty="0">
              <a:cs typeface="Kalimati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BDAB0B-5B1C-005A-5FF6-F2A9D529BA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7053729"/>
              </p:ext>
            </p:extLst>
          </p:nvPr>
        </p:nvGraphicFramePr>
        <p:xfrm>
          <a:off x="381000" y="1295400"/>
          <a:ext cx="8534400" cy="563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670"/>
                <a:gridCol w="6774730"/>
              </a:tblGrid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ne-NP" dirty="0" smtClean="0">
                          <a:cs typeface="Kalimati" panose="00000400000000000000" pitchFamily="2"/>
                        </a:rPr>
                        <a:t>शिर्षक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dirty="0" smtClean="0">
                          <a:cs typeface="Kalimati" panose="00000400000000000000" pitchFamily="2"/>
                        </a:rPr>
                        <a:t>विवरण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  <a:tr h="475474">
                <a:tc>
                  <a:txBody>
                    <a:bodyPr/>
                    <a:lstStyle/>
                    <a:p>
                      <a:pPr algn="ctr"/>
                      <a:r>
                        <a:rPr lang="ne-NP" dirty="0" smtClean="0">
                          <a:cs typeface="Kalimati" panose="00000400000000000000" pitchFamily="2"/>
                        </a:rPr>
                        <a:t>परिचय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dirty="0" smtClean="0">
                          <a:cs typeface="Kalimati" panose="00000400000000000000" pitchFamily="2"/>
                        </a:rPr>
                        <a:t>खानेपानी तथा सरसफाई डिभिजन कार्यालय, स्याङ्गजा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  <a:tr h="314607">
                <a:tc>
                  <a:txBody>
                    <a:bodyPr/>
                    <a:lstStyle/>
                    <a:p>
                      <a:pPr algn="ctr"/>
                      <a:r>
                        <a:rPr lang="ne-NP" dirty="0" smtClean="0">
                          <a:cs typeface="Kalimati" panose="00000400000000000000" pitchFamily="2"/>
                        </a:rPr>
                        <a:t>कार्यक्षेत्र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dirty="0" smtClean="0">
                          <a:cs typeface="Kalimati" panose="00000400000000000000" pitchFamily="2"/>
                        </a:rPr>
                        <a:t>स्याङ्गजा र कास्की जिल्ला</a:t>
                      </a:r>
                      <a:r>
                        <a:rPr lang="ne-NP" baseline="0" dirty="0" smtClean="0">
                          <a:cs typeface="Kalimati" panose="00000400000000000000" pitchFamily="2"/>
                        </a:rPr>
                        <a:t>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  <a:tr h="694267">
                <a:tc>
                  <a:txBody>
                    <a:bodyPr/>
                    <a:lstStyle/>
                    <a:p>
                      <a:pPr algn="ctr"/>
                      <a:r>
                        <a:rPr lang="ne-NP" dirty="0" smtClean="0">
                          <a:cs typeface="Kalimati" panose="00000400000000000000" pitchFamily="2"/>
                        </a:rPr>
                        <a:t>कार्यालयको अवस्था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dirty="0" smtClean="0">
                          <a:cs typeface="Kalimati" panose="00000400000000000000" pitchFamily="2"/>
                        </a:rPr>
                        <a:t>खानेपानी तथा सरसफाई डिभिजन कार्यालय स्याङ्गजा,पुतलीखेत स्यान्ग्जामा आफ्नै भवन बाट सेवा दिइएको</a:t>
                      </a:r>
                      <a:r>
                        <a:rPr lang="ne-NP" baseline="0" dirty="0" smtClean="0">
                          <a:cs typeface="Kalimati" panose="00000400000000000000" pitchFamily="2"/>
                        </a:rPr>
                        <a:t> </a:t>
                      </a:r>
                    </a:p>
                    <a:p>
                      <a:r>
                        <a:rPr lang="ne-NP" dirty="0" smtClean="0">
                          <a:cs typeface="Kalimati" panose="00000400000000000000" pitchFamily="2"/>
                        </a:rPr>
                        <a:t>इकाई कार्यालय अन्तर्गत पोखरा-१७ ड्यामसाइड बाट भाडाको घरबाट सेवा दिइएको</a:t>
                      </a:r>
                      <a:r>
                        <a:rPr lang="ne-NP" baseline="0" dirty="0" smtClean="0">
                          <a:cs typeface="Kalimati" panose="00000400000000000000" pitchFamily="2"/>
                        </a:rPr>
                        <a:t>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  <a:tr h="586246">
                <a:tc>
                  <a:txBody>
                    <a:bodyPr/>
                    <a:lstStyle/>
                    <a:p>
                      <a:pPr algn="ctr"/>
                      <a:r>
                        <a:rPr lang="ne-NP" dirty="0" smtClean="0">
                          <a:cs typeface="Kalimati" panose="00000400000000000000" pitchFamily="2"/>
                        </a:rPr>
                        <a:t>लक्ष्य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800" b="0" dirty="0" smtClean="0">
                          <a:cs typeface="Kalimati" panose="00000400000000000000" pitchFamily="2"/>
                        </a:rPr>
                        <a:t>भरपर्दो,गुणस्तरीय र सर्वसुलभ खानेपानी तथा सरसफाई सेवा विस्तार गर्ने </a:t>
                      </a:r>
                      <a:endParaRPr lang="en-US" sz="1600" dirty="0" smtClean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  <a:tr h="694267">
                <a:tc>
                  <a:txBody>
                    <a:bodyPr/>
                    <a:lstStyle/>
                    <a:p>
                      <a:pPr algn="ctr"/>
                      <a:r>
                        <a:rPr lang="ne-NP" dirty="0" smtClean="0">
                          <a:cs typeface="Kalimati" panose="00000400000000000000" pitchFamily="2"/>
                        </a:rPr>
                        <a:t>उद्धेश्य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ne-NP" sz="1600" dirty="0" smtClean="0">
                          <a:cs typeface="Kalimati" panose="00000400000000000000" pitchFamily="2"/>
                        </a:rPr>
                        <a:t>प्रथम</a:t>
                      </a:r>
                      <a:r>
                        <a:rPr lang="ne-NP" sz="1600" baseline="0" dirty="0" smtClean="0">
                          <a:cs typeface="Kalimati" panose="00000400000000000000" pitchFamily="2"/>
                        </a:rPr>
                        <a:t> पन्चवर्षिय योजना आधार पत्र-२०७६</a:t>
                      </a:r>
                      <a:endParaRPr lang="en-US" sz="1600" dirty="0" smtClean="0">
                        <a:cs typeface="Kalimati" panose="00000400000000000000" pitchFamily="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ne-NP" sz="1600" dirty="0" smtClean="0">
                          <a:cs typeface="Kalimati" panose="00000400000000000000" pitchFamily="2"/>
                        </a:rPr>
                        <a:t>आधारभूत खानेपानी सुविधा शतप्रतिशत र मध्यम देखि उच्च</a:t>
                      </a:r>
                      <a:r>
                        <a:rPr lang="ne-NP" sz="1600" baseline="0" dirty="0" smtClean="0">
                          <a:cs typeface="Kalimati" panose="00000400000000000000" pitchFamily="2"/>
                        </a:rPr>
                        <a:t> गुणस्तरको खानेपानी ५० प्रतिशत घर परिवारमा पुर्याउनु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ne-NP" sz="1600" dirty="0" smtClean="0">
                          <a:cs typeface="Kalimati" panose="00000400000000000000" pitchFamily="2"/>
                        </a:rPr>
                        <a:t>आधारभूत सरसफाई सुविधा शत प्रतिशत र मध्यमा देखि उच्च</a:t>
                      </a:r>
                      <a:r>
                        <a:rPr lang="ne-NP" sz="1600" baseline="0" dirty="0" smtClean="0">
                          <a:cs typeface="Kalimati" panose="00000400000000000000" pitchFamily="2"/>
                        </a:rPr>
                        <a:t> गुणस्तरको सरसफाई ३०% पुर्याउनु </a:t>
                      </a:r>
                      <a:endParaRPr lang="en-US" sz="1600" dirty="0" smtClean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  <a:tr h="694267">
                <a:tc>
                  <a:txBody>
                    <a:bodyPr/>
                    <a:lstStyle/>
                    <a:p>
                      <a:pPr algn="ctr"/>
                      <a:r>
                        <a:rPr lang="ne-NP" dirty="0" smtClean="0">
                          <a:cs typeface="Kalimati" panose="00000400000000000000" pitchFamily="2"/>
                        </a:rPr>
                        <a:t>दरवन्दी पुर्ती सम्वन्धी जानाकारी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dirty="0" smtClean="0">
                          <a:cs typeface="Kalimati" panose="00000400000000000000" pitchFamily="2"/>
                        </a:rPr>
                        <a:t>दरवन्दी अनुसार पद पुर्ती भएको</a:t>
                      </a:r>
                      <a:r>
                        <a:rPr lang="ne-NP" baseline="0" dirty="0" smtClean="0">
                          <a:cs typeface="Kalimati" panose="00000400000000000000" pitchFamily="2"/>
                        </a:rPr>
                        <a:t> </a:t>
                      </a:r>
                      <a:endParaRPr lang="en-US" dirty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218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char ghar photo\IMG_20220323_121523_16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1171" t="15339" r="7947"/>
          <a:stretch/>
        </p:blipFill>
        <p:spPr bwMode="auto">
          <a:xfrm>
            <a:off x="304801" y="1213935"/>
            <a:ext cx="4270859" cy="3352800"/>
          </a:xfrm>
          <a:prstGeom prst="rect">
            <a:avLst/>
          </a:prstGeom>
          <a:noFill/>
        </p:spPr>
      </p:pic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460"/>
          <a:stretch/>
        </p:blipFill>
        <p:spPr>
          <a:xfrm>
            <a:off x="4724401" y="1213935"/>
            <a:ext cx="4010167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445" y="4948535"/>
            <a:ext cx="4214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दोबाटो रिज खा. पा. भिरकोट ४ स्याङ्गजा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9685" y="4948535"/>
            <a:ext cx="4214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विर्घा सिमलबगर खा. पा. कालिगण्डकी -४ स्याङ्गजा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14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119_122236.jpg"/>
          <p:cNvPicPr>
            <a:picLocks noChangeAspect="1"/>
          </p:cNvPicPr>
          <p:nvPr/>
        </p:nvPicPr>
        <p:blipFill rotWithShape="1">
          <a:blip r:embed="rId2" cstate="print"/>
          <a:srcRect t="16943" b="-364"/>
          <a:stretch/>
        </p:blipFill>
        <p:spPr>
          <a:xfrm>
            <a:off x="4094328" y="1896486"/>
            <a:ext cx="4724400" cy="2514600"/>
          </a:xfrm>
          <a:prstGeom prst="rect">
            <a:avLst/>
          </a:prstGeom>
        </p:spPr>
      </p:pic>
      <p:pic>
        <p:nvPicPr>
          <p:cNvPr id="4" name="Picture 3" descr="IMG_20211119_125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927221" y="1536821"/>
            <a:ext cx="6078972" cy="361493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4094328" y="4546458"/>
            <a:ext cx="4648200" cy="398028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केराबोट सामडाडा खा.पा.आ. बिरुवा २, स्याङ्जा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50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1124_084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4064000" cy="3048000"/>
          </a:xfrm>
          <a:prstGeom prst="rect">
            <a:avLst/>
          </a:prstGeom>
        </p:spPr>
      </p:pic>
      <p:pic>
        <p:nvPicPr>
          <p:cNvPr id="4" name="Picture 3" descr="IMG_20211026_132514.jpg"/>
          <p:cNvPicPr>
            <a:picLocks noChangeAspect="1"/>
          </p:cNvPicPr>
          <p:nvPr/>
        </p:nvPicPr>
        <p:blipFill rotWithShape="1">
          <a:blip r:embed="rId3" cstate="print"/>
          <a:srcRect t="17021"/>
          <a:stretch/>
        </p:blipFill>
        <p:spPr>
          <a:xfrm>
            <a:off x="381000" y="3598428"/>
            <a:ext cx="4064000" cy="28023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4267200" y="6399631"/>
            <a:ext cx="4304540" cy="3218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</a:t>
            </a:r>
            <a:r>
              <a:rPr kumimoji="0" lang="ne-NP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बृहत खा पा</a:t>
            </a:r>
            <a:r>
              <a:rPr kumimoji="0" lang="ne-NP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आ थुम्की, रुपा २, कास्की </a:t>
            </a:r>
            <a:r>
              <a:rPr kumimoji="0" lang="ne-NP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381000" y="3200400"/>
            <a:ext cx="3886200" cy="3218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छेलोहाले खा पा आ फेदीखोला ४,</a:t>
            </a:r>
            <a:r>
              <a:rPr kumimoji="0" lang="ne-NP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स्याङ्गजा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41" y="323850"/>
            <a:ext cx="3987800" cy="2876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4158018" y="3152049"/>
            <a:ext cx="4953000" cy="3218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sz="1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लुब्दीखोला किहुँथुम्का भण्डारखोला लिफ्ट,भिरकोट २,स्याङ्गजा </a:t>
            </a:r>
            <a:r>
              <a:rPr kumimoji="0" lang="ne-NP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42" y="3613213"/>
            <a:ext cx="3874258" cy="2786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09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105401"/>
            <a:ext cx="8001000" cy="1371600"/>
          </a:xfrm>
        </p:spPr>
        <p:txBody>
          <a:bodyPr>
            <a:normAutofit/>
          </a:bodyPr>
          <a:lstStyle/>
          <a:p>
            <a:r>
              <a:rPr lang="ne-NP" sz="2800" dirty="0" smtClean="0"/>
              <a:t>दरौ ५,६,७ खा.पा. </a:t>
            </a:r>
            <a:r>
              <a:rPr lang="ne-NP" sz="2800" dirty="0"/>
              <a:t>अर्जुनचौपारी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"/>
            <a:ext cx="8001000" cy="457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User\Desktop\Photo Site\IMG_20220410_103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399"/>
            <a:ext cx="8810934" cy="4061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95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10928_140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3860800" cy="2895600"/>
          </a:xfrm>
          <a:prstGeom prst="rect">
            <a:avLst/>
          </a:prstGeom>
        </p:spPr>
      </p:pic>
      <p:pic>
        <p:nvPicPr>
          <p:cNvPr id="3" name="Picture 2" descr="IMG_20210928_140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04800"/>
            <a:ext cx="4572000" cy="3429000"/>
          </a:xfrm>
          <a:prstGeom prst="rect">
            <a:avLst/>
          </a:prstGeom>
        </p:spPr>
      </p:pic>
      <p:pic>
        <p:nvPicPr>
          <p:cNvPr id="4" name="Picture 3" descr="IMG_20210928_140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352800"/>
            <a:ext cx="3886200" cy="291465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31CA49E-8202-4E8F-90BE-E326E7324026}"/>
              </a:ext>
            </a:extLst>
          </p:cNvPr>
          <p:cNvSpPr txBox="1">
            <a:spLocks/>
          </p:cNvSpPr>
          <p:nvPr/>
        </p:nvSpPr>
        <p:spPr>
          <a:xfrm>
            <a:off x="3962400" y="3962400"/>
            <a:ext cx="5410200" cy="3218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चिसापानी अर्मादीखोला लिफ्टिंग खानेपानी आयोजना,</a:t>
            </a:r>
            <a:endParaRPr kumimoji="0" lang="en-US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e-NP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वालिंग १,२ स्याङ्गजा  </a:t>
            </a:r>
            <a:r>
              <a:rPr kumimoji="0" lang="ne-NP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Kalimati" panose="00000400000000000000" pitchFamily="2"/>
              </a:rPr>
              <a:t>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6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077200" cy="639762"/>
          </a:xfrm>
        </p:spPr>
        <p:txBody>
          <a:bodyPr>
            <a:normAutofit fontScale="90000"/>
          </a:bodyPr>
          <a:lstStyle/>
          <a:p>
            <a:r>
              <a:rPr lang="ne-NP" dirty="0" smtClean="0">
                <a:cs typeface="Kalimati" panose="00000400000000000000" pitchFamily="2"/>
              </a:rPr>
              <a:t>बेसारे खा.पा.आ. गल्यांग ६ टंकी र इन्टेक 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3075" name="Picture 3" descr="C:\Users\User\Desktop\Photo Site\IMG_20220607_122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555487" cy="335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Photo Site\IMG_20220607_100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97" y="762000"/>
            <a:ext cx="4660610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86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1447800"/>
            <a:ext cx="3124200" cy="1262903"/>
          </a:xfrm>
        </p:spPr>
        <p:txBody>
          <a:bodyPr>
            <a:noAutofit/>
          </a:bodyPr>
          <a:lstStyle/>
          <a:p>
            <a:r>
              <a:rPr lang="ne-NP" sz="2000" dirty="0" smtClean="0">
                <a:cs typeface="Kalimati" panose="00000400000000000000" pitchFamily="2"/>
              </a:rPr>
              <a:t>गल्यांग मान्केखोला खा.पा., गल्यांग २</a:t>
            </a:r>
            <a:r>
              <a:rPr lang="ne-NP" sz="3200" dirty="0" smtClean="0">
                <a:cs typeface="Kalimati" panose="00000400000000000000" pitchFamily="2"/>
              </a:rPr>
              <a:t/>
            </a:r>
            <a:br>
              <a:rPr lang="ne-NP" sz="3200" dirty="0" smtClean="0">
                <a:cs typeface="Kalimati" panose="00000400000000000000" pitchFamily="2"/>
              </a:rPr>
            </a:br>
            <a:endParaRPr lang="en-US" sz="3200" dirty="0">
              <a:cs typeface="Kalimati" panose="00000400000000000000" pitchFamily="2"/>
            </a:endParaRPr>
          </a:p>
        </p:txBody>
      </p:sp>
      <p:pic>
        <p:nvPicPr>
          <p:cNvPr id="2050" name="Picture 2" descr="C:\Users\User\Desktop\Photo Site\IMG_20220428_125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5181600" cy="3229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4648200"/>
            <a:ext cx="2624620" cy="632591"/>
          </a:xfrm>
          <a:prstGeom prst="rect">
            <a:avLst/>
          </a:prstGeom>
        </p:spPr>
        <p:txBody>
          <a:bodyPr vert="horz" rtlCol="0" anchor="ctr">
            <a:normAutofit fontScale="4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ne-NP" dirty="0" smtClean="0">
                <a:cs typeface="Kalimati" panose="00000400000000000000" pitchFamily="2"/>
              </a:rPr>
              <a:t>फापरथुम निबुवाबोट खा.पा.आ. आधिखोला ६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5" name="Picture 3" descr="C:\Users\User\Desktop\Photo Site\IMG_20220422_1332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0"/>
            <a:ext cx="4628200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17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1" y="1371600"/>
            <a:ext cx="4153708" cy="1752600"/>
          </a:xfrm>
        </p:spPr>
        <p:txBody>
          <a:bodyPr>
            <a:normAutofit/>
          </a:bodyPr>
          <a:lstStyle/>
          <a:p>
            <a:r>
              <a:rPr lang="ne-NP" sz="2000" dirty="0" smtClean="0">
                <a:cs typeface="Kalimati" panose="00000400000000000000" pitchFamily="2"/>
              </a:rPr>
              <a:t>फोडोक्ति र सिमल्दी खा.पा. मर्मत </a:t>
            </a:r>
            <a:endParaRPr lang="en-US" sz="2000" dirty="0">
              <a:cs typeface="Kalimati" panose="00000400000000000000" pitchFamily="2"/>
            </a:endParaRPr>
          </a:p>
        </p:txBody>
      </p:sp>
      <p:pic>
        <p:nvPicPr>
          <p:cNvPr id="5122" name="Picture 2" descr="C:\Users\User\Desktop\Photo Site\IMG_20220628_103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493525" cy="3370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5029200"/>
            <a:ext cx="3962400" cy="457200"/>
          </a:xfrm>
          <a:prstGeom prst="rect">
            <a:avLst/>
          </a:prstGeom>
        </p:spPr>
        <p:txBody>
          <a:bodyPr vert="horz" rtlCol="0" anchor="ctr">
            <a:normAutofit fontScale="4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ne-NP" dirty="0" smtClean="0">
                <a:cs typeface="Kalimati" panose="00000400000000000000" pitchFamily="2"/>
              </a:rPr>
              <a:t>आलामदेबी खा.पा. आ. कालिगण्डकी 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5" name="Picture 2" descr="C:\Users\User\Desktop\Photo Site\IMG_20220503_14513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272799"/>
            <a:ext cx="3810000" cy="2857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492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591" y="923040"/>
            <a:ext cx="5587998" cy="4064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5941578"/>
            <a:ext cx="443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dirty="0" smtClean="0">
                <a:cs typeface="Kalimati" panose="00000400000000000000" pitchFamily="2"/>
              </a:rPr>
              <a:t>च्युरीखर्क खानेपानी आयोजना, रुपा ५ कास्की 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6100" y="8600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99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599" y="578427"/>
            <a:ext cx="3125585" cy="31879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86" y="2362200"/>
            <a:ext cx="4819063" cy="4092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1143000"/>
            <a:ext cx="428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dirty="0" smtClean="0">
                <a:cs typeface="Kalimati" panose="00000400000000000000" pitchFamily="2"/>
              </a:rPr>
              <a:t>कालिका खानेपानी योजना धारा, मादी गा पा 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495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 smtClean="0">
                <a:cs typeface="Kalimati" panose="00000400000000000000" pitchFamily="2"/>
              </a:rPr>
              <a:t>पुडितार खा.पा.आ.को सम्प्वेल, पोखरा ३३</a:t>
            </a:r>
          </a:p>
        </p:txBody>
      </p:sp>
    </p:spTree>
    <p:extLst>
      <p:ext uri="{BB962C8B-B14F-4D97-AF65-F5344CB8AC3E}">
        <p14:creationId xmlns="" xmlns:p14="http://schemas.microsoft.com/office/powerpoint/2010/main" val="71348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643970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२.१ प्रगति विवरण (समष्टिगत)</a:t>
            </a:r>
            <a:endParaRPr lang="en-US" sz="3200" dirty="0">
              <a:cs typeface="Kalimat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0" y="68022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cs typeface="Kalimati" pitchFamily="2"/>
              </a:rPr>
              <a:t>रकम रु. </a:t>
            </a:r>
            <a:r>
              <a:rPr lang="ne-NP" dirty="0" smtClean="0">
                <a:cs typeface="Kalimati" pitchFamily="2"/>
              </a:rPr>
              <a:t>हजारमा </a:t>
            </a:r>
            <a:endParaRPr lang="ne-NP" dirty="0">
              <a:cs typeface="Kalimati" pitchFamily="2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="" xmlns:a16="http://schemas.microsoft.com/office/drawing/2014/main" id="{245D5750-7E72-417E-8A09-D03E1EDED1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07139083"/>
              </p:ext>
            </p:extLst>
          </p:nvPr>
        </p:nvGraphicFramePr>
        <p:xfrm>
          <a:off x="0" y="1264251"/>
          <a:ext cx="9144000" cy="2173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395">
                  <a:extLst>
                    <a:ext uri="{9D8B030D-6E8A-4147-A177-3AD203B41FA5}">
                      <a16:colId xmlns="" xmlns:a16="http://schemas.microsoft.com/office/drawing/2014/main" val="2749415873"/>
                    </a:ext>
                  </a:extLst>
                </a:gridCol>
                <a:gridCol w="1885676">
                  <a:extLst>
                    <a:ext uri="{9D8B030D-6E8A-4147-A177-3AD203B41FA5}">
                      <a16:colId xmlns="" xmlns:a16="http://schemas.microsoft.com/office/drawing/2014/main" val="107593936"/>
                    </a:ext>
                  </a:extLst>
                </a:gridCol>
                <a:gridCol w="2057405">
                  <a:extLst>
                    <a:ext uri="{9D8B030D-6E8A-4147-A177-3AD203B41FA5}">
                      <a16:colId xmlns="" xmlns:a16="http://schemas.microsoft.com/office/drawing/2014/main" val="1174161432"/>
                    </a:ext>
                  </a:extLst>
                </a:gridCol>
                <a:gridCol w="1697724">
                  <a:extLst>
                    <a:ext uri="{9D8B030D-6E8A-4147-A177-3AD203B41FA5}">
                      <a16:colId xmlns="" xmlns:a16="http://schemas.microsoft.com/office/drawing/2014/main" val="867701747"/>
                    </a:ext>
                  </a:extLst>
                </a:gridCol>
                <a:gridCol w="1264939">
                  <a:extLst>
                    <a:ext uri="{9D8B030D-6E8A-4147-A177-3AD203B41FA5}">
                      <a16:colId xmlns="" xmlns:a16="http://schemas.microsoft.com/office/drawing/2014/main" val="1290704355"/>
                    </a:ext>
                  </a:extLst>
                </a:gridCol>
                <a:gridCol w="1325861">
                  <a:extLst>
                    <a:ext uri="{9D8B030D-6E8A-4147-A177-3AD203B41FA5}">
                      <a16:colId xmlns="" xmlns:a16="http://schemas.microsoft.com/office/drawing/2014/main" val="479079200"/>
                    </a:ext>
                  </a:extLst>
                </a:gridCol>
              </a:tblGrid>
              <a:tr h="41013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क्र.सं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बजेटको किसिम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तेस्रो चौमासिक  बजेट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प्रगति प्रतिशत %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वित्तिय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भौतिक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0580610"/>
                  </a:ext>
                </a:extLst>
              </a:tr>
              <a:tr h="355451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चालु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6691.20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5414.51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80.92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९०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2134125"/>
                  </a:ext>
                </a:extLst>
              </a:tr>
              <a:tr h="357337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पुँजीगत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294640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262449.77</a:t>
                      </a:r>
                    </a:p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89.07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९६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8849136"/>
                  </a:ext>
                </a:extLst>
              </a:tr>
              <a:tr h="49448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301331.20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267864.27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88.89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९६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44509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5C52D56-38D4-6ED5-E852-9FB1B372AB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  <p:graphicFrame>
        <p:nvGraphicFramePr>
          <p:cNvPr id="8" name="Table 4">
            <a:extLst>
              <a:ext uri="{FF2B5EF4-FFF2-40B4-BE49-F238E27FC236}">
                <a16:creationId xmlns="" xmlns:a16="http://schemas.microsoft.com/office/drawing/2014/main" id="{4E62C23F-9867-71F6-74C5-68DD6A709E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69513622"/>
              </p:ext>
            </p:extLst>
          </p:nvPr>
        </p:nvGraphicFramePr>
        <p:xfrm>
          <a:off x="0" y="3928237"/>
          <a:ext cx="9143999" cy="199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395">
                  <a:extLst>
                    <a:ext uri="{9D8B030D-6E8A-4147-A177-3AD203B41FA5}">
                      <a16:colId xmlns="" xmlns:a16="http://schemas.microsoft.com/office/drawing/2014/main" val="2749415873"/>
                    </a:ext>
                  </a:extLst>
                </a:gridCol>
                <a:gridCol w="1885676">
                  <a:extLst>
                    <a:ext uri="{9D8B030D-6E8A-4147-A177-3AD203B41FA5}">
                      <a16:colId xmlns="" xmlns:a16="http://schemas.microsoft.com/office/drawing/2014/main" val="107593936"/>
                    </a:ext>
                  </a:extLst>
                </a:gridCol>
                <a:gridCol w="2057405">
                  <a:extLst>
                    <a:ext uri="{9D8B030D-6E8A-4147-A177-3AD203B41FA5}">
                      <a16:colId xmlns="" xmlns:a16="http://schemas.microsoft.com/office/drawing/2014/main" val="1174161432"/>
                    </a:ext>
                  </a:extLst>
                </a:gridCol>
                <a:gridCol w="1697724">
                  <a:extLst>
                    <a:ext uri="{9D8B030D-6E8A-4147-A177-3AD203B41FA5}">
                      <a16:colId xmlns="" xmlns:a16="http://schemas.microsoft.com/office/drawing/2014/main" val="867701747"/>
                    </a:ext>
                  </a:extLst>
                </a:gridCol>
                <a:gridCol w="1264938">
                  <a:extLst>
                    <a:ext uri="{9D8B030D-6E8A-4147-A177-3AD203B41FA5}">
                      <a16:colId xmlns="" xmlns:a16="http://schemas.microsoft.com/office/drawing/2014/main" val="1290704355"/>
                    </a:ext>
                  </a:extLst>
                </a:gridCol>
                <a:gridCol w="1325861">
                  <a:extLst>
                    <a:ext uri="{9D8B030D-6E8A-4147-A177-3AD203B41FA5}">
                      <a16:colId xmlns="" xmlns:a16="http://schemas.microsoft.com/office/drawing/2014/main" val="479079200"/>
                    </a:ext>
                  </a:extLst>
                </a:gridCol>
              </a:tblGrid>
              <a:tr h="41013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क्र.सं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बजेटको किसिम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कुल विनियोजित बजेट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4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प्रगति प्रतिशत %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43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वित्तिय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भौतिक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0580610"/>
                  </a:ext>
                </a:extLst>
              </a:tr>
              <a:tr h="355451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चालु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16728.00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१४२२५.९६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85.04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2134125"/>
                  </a:ext>
                </a:extLst>
              </a:tr>
              <a:tr h="357337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पुँजीगत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736600.00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680060.16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92.32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8849136"/>
                  </a:ext>
                </a:extLst>
              </a:tr>
              <a:tr h="49448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753328.00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694286.12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92.16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44509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616765-F466-2432-06AF-B2EC0D0EB279}"/>
              </a:ext>
            </a:extLst>
          </p:cNvPr>
          <p:cNvSpPr txBox="1"/>
          <p:nvPr/>
        </p:nvSpPr>
        <p:spPr>
          <a:xfrm>
            <a:off x="3200400" y="742220"/>
            <a:ext cx="3124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e-NP" sz="2800" dirty="0">
                <a:cs typeface="Kalimati" pitchFamily="2"/>
              </a:rPr>
              <a:t>तेस्रो चौमासिक प्रगति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5F6A2D-F8CA-D030-7CD1-9FAA18926AA2}"/>
              </a:ext>
            </a:extLst>
          </p:cNvPr>
          <p:cNvSpPr txBox="1"/>
          <p:nvPr/>
        </p:nvSpPr>
        <p:spPr>
          <a:xfrm>
            <a:off x="3577934" y="3405017"/>
            <a:ext cx="1981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e-NP" sz="2800" dirty="0">
                <a:cs typeface="Kalimati" pitchFamily="2"/>
              </a:rPr>
              <a:t>वार्षिक प्रगति </a:t>
            </a:r>
          </a:p>
        </p:txBody>
      </p:sp>
    </p:spTree>
    <p:extLst>
      <p:ext uri="{BB962C8B-B14F-4D97-AF65-F5344CB8AC3E}">
        <p14:creationId xmlns="" xmlns:p14="http://schemas.microsoft.com/office/powerpoint/2010/main" val="36580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685799"/>
            <a:ext cx="4191001" cy="3143250"/>
          </a:xfrm>
        </p:spPr>
      </p:pic>
      <p:sp>
        <p:nvSpPr>
          <p:cNvPr id="6" name="TextBox 5"/>
          <p:cNvSpPr txBox="1"/>
          <p:nvPr/>
        </p:nvSpPr>
        <p:spPr>
          <a:xfrm>
            <a:off x="4755107" y="1676400"/>
            <a:ext cx="441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dirty="0" smtClean="0">
                <a:cs typeface="Kalimati" panose="00000400000000000000" pitchFamily="2"/>
              </a:rPr>
              <a:t>लामाचौर लिफ्टिंग खा.पा.यो.टंकी, पोखरा १९ 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40698"/>
            <a:ext cx="4114800" cy="3086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5030711"/>
            <a:ext cx="339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 smtClean="0">
                <a:cs typeface="Kalimati" panose="00000400000000000000" pitchFamily="2"/>
              </a:rPr>
              <a:t>साउनेपानी खानेपानी योजना निर्माणाधीन टंकी, भिरकोट ८ </a:t>
            </a:r>
            <a:endParaRPr lang="en-US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69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65045268"/>
              </p:ext>
            </p:extLst>
          </p:nvPr>
        </p:nvGraphicFramePr>
        <p:xfrm>
          <a:off x="-152400" y="6019800"/>
          <a:ext cx="8229600" cy="577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1" y="381000"/>
            <a:ext cx="4233520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7341" y="914400"/>
            <a:ext cx="255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 smtClean="0">
                <a:cs typeface="Kalimati" panose="00000400000000000000" pitchFamily="2"/>
              </a:rPr>
              <a:t>सांग्दी लस्ती खा.पा.आ.टंकी निर्माण हुँदै माछापुच्छ्रे ४ 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05200"/>
            <a:ext cx="4633417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3394" y="4691922"/>
            <a:ext cx="255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 smtClean="0">
                <a:cs typeface="Kalimati" panose="00000400000000000000" pitchFamily="2"/>
              </a:rPr>
              <a:t>सांग्दी लस्ती खा.पा.आ वितरण च्याम्बर</a:t>
            </a:r>
            <a:endParaRPr lang="en-US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5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787778" cy="2840833"/>
          </a:xfrm>
        </p:spPr>
      </p:pic>
      <p:sp>
        <p:nvSpPr>
          <p:cNvPr id="10" name="TextBox 9"/>
          <p:cNvSpPr txBox="1"/>
          <p:nvPr/>
        </p:nvSpPr>
        <p:spPr>
          <a:xfrm>
            <a:off x="4251399" y="1066800"/>
            <a:ext cx="443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 smtClean="0"/>
              <a:t>माछापुच्छ्रे खानेपानी योजना इन्टेक माछापुच्छ्रे १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7388" y="4958516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dirty="0" smtClean="0"/>
              <a:t>पिप्ले भैसे खा.पा.आ.इन्टेक मादी ५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43200"/>
            <a:ext cx="4687627" cy="3515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89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4793493" cy="2209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05200"/>
            <a:ext cx="5053662" cy="2645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1828800"/>
            <a:ext cx="383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dirty="0" smtClean="0"/>
              <a:t>इसमिल खा.पा.आ.धारा, कालिगण्डकी ६</a:t>
            </a:r>
          </a:p>
          <a:p>
            <a:r>
              <a:rPr lang="ne-NP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4343400"/>
            <a:ext cx="3129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dirty="0" smtClean="0"/>
              <a:t>च्याउखोलाखा.पा.आ.फेदीखोला २</a:t>
            </a:r>
          </a:p>
          <a:p>
            <a:r>
              <a:rPr lang="ne-NP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96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298266" cy="5473700"/>
          </a:xfrm>
        </p:spPr>
      </p:pic>
      <p:sp>
        <p:nvSpPr>
          <p:cNvPr id="5" name="TextBox 4"/>
          <p:cNvSpPr txBox="1"/>
          <p:nvPr/>
        </p:nvSpPr>
        <p:spPr>
          <a:xfrm>
            <a:off x="3124201" y="58674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 smtClean="0"/>
              <a:t>पोखरा-२४ कास्कीकोट मा माननीय मंत्री ज्यूको उपस्थितिमा अन्तरक्रिया कार्यक्रम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35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3836548" cy="3243262"/>
          </a:xfrm>
        </p:spPr>
      </p:pic>
      <p:sp>
        <p:nvSpPr>
          <p:cNvPr id="5" name="TextBox 4"/>
          <p:cNvSpPr txBox="1"/>
          <p:nvPr/>
        </p:nvSpPr>
        <p:spPr>
          <a:xfrm>
            <a:off x="4293748" y="1828800"/>
            <a:ext cx="424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 smtClean="0"/>
              <a:t>बारीचौर खा.पा. आ.कालिगण्डकी गा.पा को पम्पहाउस निर्माण अघी र पछी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09" y="27432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21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71033"/>
            <a:ext cx="2895600" cy="2171700"/>
          </a:xfrm>
        </p:spPr>
      </p:pic>
      <p:sp>
        <p:nvSpPr>
          <p:cNvPr id="5" name="TextBox 4"/>
          <p:cNvSpPr txBox="1"/>
          <p:nvPr/>
        </p:nvSpPr>
        <p:spPr>
          <a:xfrm>
            <a:off x="304214" y="3880092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 smtClean="0"/>
              <a:t>निर्माण पुर्व खानेपानी तथा सरसफाई उपभोक्ता समिति तालिम सम्वन्धी फोटोहरु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-152399"/>
            <a:ext cx="8686800" cy="3914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249424"/>
            <a:ext cx="4741097" cy="21364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949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609600" y="90777"/>
            <a:ext cx="9296400" cy="6847800"/>
            <a:chOff x="-609600" y="180832"/>
            <a:chExt cx="9296400" cy="6847800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FDEE1D59-1898-4A80-99D0-313C97C3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9600" y="180832"/>
              <a:ext cx="9144000" cy="6847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457200" y="5257798"/>
              <a:ext cx="9144000" cy="132343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ne-NP" sz="80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nnapurna" pitchFamily="2" charset="0"/>
                  <a:cs typeface="Kalimati" panose="00000400000000000000" pitchFamily="2"/>
                </a:rPr>
                <a:t>धन्यवाद</a:t>
              </a:r>
              <a:endPara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napurna" pitchFamily="2" charset="0"/>
                <a:cs typeface="Kalimati" panose="00000400000000000000" pitchFamily="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03410F-6CA9-02A4-5EB8-09AE4B981E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44774" y="228600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84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399" cy="563562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२.२ प्रगति विवरण (पुँजीगत</a:t>
            </a:r>
            <a:r>
              <a:rPr lang="en-US" sz="3200" dirty="0">
                <a:cs typeface="Kalimati" pitchFamily="2"/>
              </a:rPr>
              <a:t>/ </a:t>
            </a:r>
            <a:r>
              <a:rPr lang="ne-NP" sz="3200" dirty="0">
                <a:cs typeface="Kalimati" pitchFamily="2"/>
              </a:rPr>
              <a:t>स्रोत )</a:t>
            </a:r>
            <a:endParaRPr lang="en-US" sz="3200" dirty="0">
              <a:cs typeface="Kalimat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55923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cs typeface="Kalimati" pitchFamily="2"/>
              </a:rPr>
              <a:t>रकम रु. लाखमा 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="" xmlns:a16="http://schemas.microsoft.com/office/drawing/2014/main" id="{245D5750-7E72-417E-8A09-D03E1EDED1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23523832"/>
              </p:ext>
            </p:extLst>
          </p:nvPr>
        </p:nvGraphicFramePr>
        <p:xfrm>
          <a:off x="228599" y="1981200"/>
          <a:ext cx="8686801" cy="322341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30616">
                  <a:extLst>
                    <a:ext uri="{9D8B030D-6E8A-4147-A177-3AD203B41FA5}">
                      <a16:colId xmlns="" xmlns:a16="http://schemas.microsoft.com/office/drawing/2014/main" val="2749415873"/>
                    </a:ext>
                  </a:extLst>
                </a:gridCol>
                <a:gridCol w="1102985">
                  <a:extLst>
                    <a:ext uri="{9D8B030D-6E8A-4147-A177-3AD203B41FA5}">
                      <a16:colId xmlns="" xmlns:a16="http://schemas.microsoft.com/office/drawing/2014/main" val="1174161432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867701747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1290704355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79958260"/>
                    </a:ext>
                  </a:extLst>
                </a:gridCol>
                <a:gridCol w="11038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345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3009015037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87090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बजेटको किसिम ( रु हजारमा)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प्रदेश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संघ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0580610"/>
                  </a:ext>
                </a:extLst>
              </a:tr>
              <a:tr h="9826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बजेट रकम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वित्तिय  प्रगति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भौतिक प्रगति 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बजेट रकम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वित्तीय प्रगति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भौतिक प्रगति %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38991569"/>
                  </a:ext>
                </a:extLst>
              </a:tr>
              <a:tr h="926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 पुँजीगत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502600</a:t>
                      </a:r>
                    </a:p>
                    <a:p>
                      <a:pPr algn="ctr" fontAlgn="t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453341.18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90.20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234000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226718.98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96.89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98</a:t>
                      </a:r>
                    </a:p>
                    <a:p>
                      <a:pPr algn="ctr" fontAlgn="t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732134125"/>
                  </a:ext>
                </a:extLst>
              </a:tr>
              <a:tr h="926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चालू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16728</a:t>
                      </a:r>
                    </a:p>
                    <a:p>
                      <a:pPr algn="ctr" fontAlgn="t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14225.96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85.04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९५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423488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2A64E3-1214-2A40-012A-1DEE8A4DC0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DF7037-578E-C0ED-CC52-4FBFE6FC3455}"/>
              </a:ext>
            </a:extLst>
          </p:cNvPr>
          <p:cNvSpPr txBox="1"/>
          <p:nvPr/>
        </p:nvSpPr>
        <p:spPr>
          <a:xfrm>
            <a:off x="2057400" y="1326163"/>
            <a:ext cx="4691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2800" b="1" dirty="0">
                <a:solidFill>
                  <a:srgbClr val="E15B71"/>
                </a:solidFill>
                <a:cs typeface="Kalimati" panose="00000400000000000000" pitchFamily="2"/>
              </a:rPr>
              <a:t>वार्षिक बजेटको तुलनमा</a:t>
            </a:r>
            <a:endParaRPr lang="en-US" sz="2800" b="1" dirty="0">
              <a:solidFill>
                <a:srgbClr val="E15B71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5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61849875"/>
              </p:ext>
            </p:extLst>
          </p:nvPr>
        </p:nvGraphicFramePr>
        <p:xfrm>
          <a:off x="5" y="1175036"/>
          <a:ext cx="8991595" cy="522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40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4510">
                  <a:extLst>
                    <a:ext uri="{9D8B030D-6E8A-4147-A177-3AD203B41FA5}">
                      <a16:colId xmlns="" xmlns:a16="http://schemas.microsoft.com/office/drawing/2014/main" val="1942472790"/>
                    </a:ext>
                  </a:extLst>
                </a:gridCol>
                <a:gridCol w="1250950">
                  <a:extLst>
                    <a:ext uri="{9D8B030D-6E8A-4147-A177-3AD203B41FA5}">
                      <a16:colId xmlns="" xmlns:a16="http://schemas.microsoft.com/office/drawing/2014/main" val="971812687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972560716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895435719"/>
                    </a:ext>
                  </a:extLst>
                </a:gridCol>
                <a:gridCol w="1424407">
                  <a:extLst>
                    <a:ext uri="{9D8B030D-6E8A-4147-A177-3AD203B41FA5}">
                      <a16:colId xmlns="" xmlns:a16="http://schemas.microsoft.com/office/drawing/2014/main" val="437916470"/>
                    </a:ext>
                  </a:extLst>
                </a:gridCol>
                <a:gridCol w="9742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95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7381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46095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सि.नं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क्षेत्र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योजना संख्या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कुल विनियोजित बजेट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सम्पन्न योजना संख्या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मुख्य उपलब्धि (निजि धारा/वटा)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खर्च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भौतिक प्रगति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वित्तिय </a:t>
                      </a:r>
                      <a:endParaRPr lang="en-US" sz="1400" b="0" i="0" u="none" strike="noStrike" dirty="0" smtClean="0">
                        <a:solidFill>
                          <a:srgbClr val="FFFFFF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  <a:p>
                      <a:pPr algn="ctr" rtl="0" fontAlgn="ctr"/>
                      <a:r>
                        <a:rPr lang="ne-NP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प्रगति</a:t>
                      </a:r>
                      <a:endParaRPr lang="ne-NP" sz="1400" b="0" i="0" u="none" strike="noStrike" dirty="0">
                        <a:solidFill>
                          <a:srgbClr val="FFFFFF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क्रमागत हुने योजना संख्या 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6807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संघीय शसर्त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234000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३०९०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226718.98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Kalimati"/>
                        </a:rPr>
                        <a:t>98.00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96.89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21816039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विशेष अनुदान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17500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५५०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17250.00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Kalimati"/>
                        </a:rPr>
                        <a:t>99.00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98.57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प्रादेशिक खानेपानी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436870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२०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2453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389346.18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Kalimati"/>
                        </a:rPr>
                        <a:t>9</a:t>
                      </a:r>
                      <a:r>
                        <a:rPr lang="ne-NP" sz="1400" b="0" i="0" u="none" strike="noStrike" dirty="0" smtClean="0">
                          <a:solidFill>
                            <a:srgbClr val="000000"/>
                          </a:solidFill>
                          <a:latin typeface="Kalimati"/>
                        </a:rPr>
                        <a:t>८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Kalimati"/>
                        </a:rPr>
                        <a:t>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Kalimati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89.12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152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आधारभूत खानेपानी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48230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242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46745.00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Kalimati"/>
                        </a:rPr>
                        <a:t>98.00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96.92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00063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1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736600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</a:t>
                      </a:r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७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  <a:p>
                      <a:pPr algn="ctr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6335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680060.16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Kalimati"/>
                        </a:rPr>
                        <a:t>9</a:t>
                      </a:r>
                      <a:r>
                        <a:rPr lang="ne-NP" sz="1400" b="0" i="0" u="none" strike="noStrike" dirty="0" smtClean="0">
                          <a:solidFill>
                            <a:srgbClr val="000000"/>
                          </a:solidFill>
                          <a:latin typeface="Kalimati"/>
                        </a:rPr>
                        <a:t>८.००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Kalimati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92.32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237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371600" y="0"/>
            <a:ext cx="7772400" cy="556396"/>
          </a:xfrm>
          <a:prstGeom prst="rect">
            <a:avLst/>
          </a:prstGeo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e-NP" sz="3200" dirty="0">
                <a:cs typeface="Kalimati" pitchFamily="2"/>
              </a:rPr>
              <a:t>३.१ प्रगति विवरण (क्षेत्रगत)</a:t>
            </a:r>
            <a:endParaRPr lang="en-US" sz="3200" dirty="0">
              <a:cs typeface="Kalimat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901A871-72E0-4289-A933-0825B55F0568}"/>
              </a:ext>
            </a:extLst>
          </p:cNvPr>
          <p:cNvSpPr txBox="1"/>
          <p:nvPr/>
        </p:nvSpPr>
        <p:spPr>
          <a:xfrm>
            <a:off x="6831563" y="762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cs typeface="Kalimati" pitchFamily="2"/>
              </a:rPr>
              <a:t>रकम रु. </a:t>
            </a:r>
            <a:r>
              <a:rPr lang="ne-NP" dirty="0" smtClean="0">
                <a:cs typeface="Kalimati" pitchFamily="2"/>
              </a:rPr>
              <a:t>हजारमा  </a:t>
            </a:r>
            <a:endParaRPr lang="ne-NP" dirty="0">
              <a:cs typeface="Kalimati" pitchFamily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788847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b="1" dirty="0" smtClean="0">
                <a:solidFill>
                  <a:srgbClr val="002060"/>
                </a:solidFill>
                <a:highlight>
                  <a:srgbClr val="FFFF00"/>
                </a:highlight>
                <a:cs typeface="Kalimati" panose="00000400000000000000" pitchFamily="2"/>
              </a:rPr>
              <a:t>संघीय शसर्त /विशेष /प्रादेशिक खानेपानी आयोजना हरु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F690DC6-17AD-4632-C7CF-40F8B40BCF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371599" cy="1132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62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CCB06CD5-2356-4E49-BA22-F25AE43D0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64345715"/>
              </p:ext>
            </p:extLst>
          </p:nvPr>
        </p:nvGraphicFramePr>
        <p:xfrm>
          <a:off x="119419" y="1125390"/>
          <a:ext cx="8991599" cy="5849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276">
                  <a:extLst>
                    <a:ext uri="{9D8B030D-6E8A-4147-A177-3AD203B41FA5}">
                      <a16:colId xmlns="" xmlns:a16="http://schemas.microsoft.com/office/drawing/2014/main" val="825910476"/>
                    </a:ext>
                  </a:extLst>
                </a:gridCol>
                <a:gridCol w="5092523">
                  <a:extLst>
                    <a:ext uri="{9D8B030D-6E8A-4147-A177-3AD203B41FA5}">
                      <a16:colId xmlns="" xmlns:a16="http://schemas.microsoft.com/office/drawing/2014/main" val="1330740600"/>
                    </a:ext>
                  </a:extLst>
                </a:gridCol>
                <a:gridCol w="1593165">
                  <a:extLst>
                    <a:ext uri="{9D8B030D-6E8A-4147-A177-3AD203B41FA5}">
                      <a16:colId xmlns="" xmlns:a16="http://schemas.microsoft.com/office/drawing/2014/main" val="509739463"/>
                    </a:ext>
                  </a:extLst>
                </a:gridCol>
                <a:gridCol w="1759635">
                  <a:extLst>
                    <a:ext uri="{9D8B030D-6E8A-4147-A177-3AD203B41FA5}">
                      <a16:colId xmlns="" xmlns:a16="http://schemas.microsoft.com/office/drawing/2014/main" val="4190469835"/>
                    </a:ext>
                  </a:extLst>
                </a:gridCol>
              </a:tblGrid>
              <a:tr h="968525"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सि.नं </a:t>
                      </a:r>
                      <a:endParaRPr lang="en-US" sz="1600" b="0" dirty="0">
                        <a:solidFill>
                          <a:schemeClr val="bg1"/>
                        </a:solidFill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कार्यक्रम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आयोजनाको प्रगति</a:t>
                      </a:r>
                      <a:endParaRPr lang="en-US" sz="1600" b="0" dirty="0">
                        <a:solidFill>
                          <a:schemeClr val="bg1"/>
                        </a:solidFill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कार्यक्रम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आयोजनाको संख्या</a:t>
                      </a:r>
                      <a:endParaRPr lang="en-US" sz="1600" b="0" dirty="0">
                        <a:solidFill>
                          <a:schemeClr val="bg1"/>
                        </a:solidFill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कुल कार्यक्रम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b="0" dirty="0">
                          <a:solidFill>
                            <a:schemeClr val="bg1"/>
                          </a:solidFill>
                          <a:cs typeface="Kalimati" panose="00000400000000000000" pitchFamily="2"/>
                        </a:rPr>
                        <a:t> आयोजनाको प्रतिशत </a:t>
                      </a:r>
                      <a:endParaRPr lang="en-US" sz="1600" b="0" dirty="0">
                        <a:solidFill>
                          <a:schemeClr val="bg1"/>
                        </a:solidFill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479935527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१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dirty="0">
                          <a:cs typeface="Kalimati" panose="00000400000000000000" pitchFamily="2"/>
                        </a:rPr>
                        <a:t>९० प्रतिशत भन्दा बढी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२२७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८५.98 %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848953551"/>
                  </a:ext>
                </a:extLst>
              </a:tr>
              <a:tr h="660363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२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८० देखि ८९ प्रतिशत सम्म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१२</a:t>
                      </a:r>
                    </a:p>
                    <a:p>
                      <a:pPr algn="ctr"/>
                      <a:endParaRPr lang="ne-NP" sz="1600" dirty="0" smtClean="0">
                        <a:cs typeface="Kalimati" panose="00000400000000000000" pitchFamily="2"/>
                      </a:endParaRPr>
                    </a:p>
                    <a:p>
                      <a:pPr algn="ctr"/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४.५५ %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32922550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३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६० प्रतिशत देखि ७९ प्रतिशत सम्म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९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३.४१ %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231976687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४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४० देखि ५९ प्रतिशत सम्म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४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१.५२ %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381432221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५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४० प्रतिशत भन्दा कम भौतिक प्रगति 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४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१.५२ %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044063377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६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ne-NP" sz="1600" dirty="0">
                          <a:cs typeface="Kalimati" panose="00000400000000000000" pitchFamily="2"/>
                        </a:rPr>
                        <a:t>बजेट बिनियोजन भएका र कार्यान्वयन सुरु नभएका कार्यक्रम</a:t>
                      </a:r>
                      <a:r>
                        <a:rPr lang="en-US" sz="1600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dirty="0">
                          <a:cs typeface="Kalimati" panose="00000400000000000000" pitchFamily="2"/>
                        </a:rPr>
                        <a:t>आयोजना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८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३.०२ %</a:t>
                      </a:r>
                    </a:p>
                    <a:p>
                      <a:pPr algn="ctr"/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669065037"/>
                  </a:ext>
                </a:extLst>
              </a:tr>
              <a:tr h="508335"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ne-NP" sz="1600" b="1" dirty="0">
                          <a:cs typeface="Kalimati" panose="00000400000000000000" pitchFamily="2"/>
                        </a:rPr>
                        <a:t>जम्मा </a:t>
                      </a:r>
                      <a:r>
                        <a:rPr lang="en-US" sz="1600" b="1" dirty="0">
                          <a:cs typeface="Kalimati" panose="00000400000000000000" pitchFamily="2"/>
                        </a:rPr>
                        <a:t>(</a:t>
                      </a:r>
                      <a:r>
                        <a:rPr lang="ne-NP" sz="1600" b="1" dirty="0">
                          <a:cs typeface="Kalimati" panose="00000400000000000000" pitchFamily="2"/>
                        </a:rPr>
                        <a:t>कार्यक्रम</a:t>
                      </a:r>
                      <a:r>
                        <a:rPr lang="en-US" sz="1600" b="1" dirty="0">
                          <a:cs typeface="Kalimati" panose="00000400000000000000" pitchFamily="2"/>
                        </a:rPr>
                        <a:t>/</a:t>
                      </a:r>
                      <a:r>
                        <a:rPr lang="ne-NP" sz="1600" b="1" dirty="0">
                          <a:cs typeface="Kalimati" panose="00000400000000000000" pitchFamily="2"/>
                        </a:rPr>
                        <a:t>आयोजनाको संख्या र प्रगति प्रतिशतमा</a:t>
                      </a:r>
                      <a:r>
                        <a:rPr lang="en-US" sz="1600" b="1" dirty="0">
                          <a:cs typeface="Kalimati" panose="00000400000000000000" pitchFamily="2"/>
                        </a:rPr>
                        <a:t>)</a:t>
                      </a:r>
                      <a:r>
                        <a:rPr lang="ne-NP" sz="1600" b="1" dirty="0">
                          <a:cs typeface="Kalimati" panose="00000400000000000000" pitchFamily="2"/>
                        </a:rPr>
                        <a:t>  </a:t>
                      </a:r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 smtClean="0">
                          <a:cs typeface="Kalimati" panose="00000400000000000000" pitchFamily="2"/>
                        </a:rPr>
                        <a:t>२६४</a:t>
                      </a:r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b="1" dirty="0" smtClean="0">
                          <a:cs typeface="Kalimati" panose="00000400000000000000" pitchFamily="2"/>
                        </a:rPr>
                        <a:t>१०० </a:t>
                      </a:r>
                      <a:r>
                        <a:rPr lang="ne-NP" sz="1600" dirty="0" smtClean="0">
                          <a:cs typeface="Kalimati" panose="00000400000000000000" pitchFamily="2"/>
                        </a:rPr>
                        <a:t>%</a:t>
                      </a:r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24996259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cs typeface="Kalimati" panose="00000400000000000000" pitchFamily="2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6D3BEF-B74D-40FB-A430-FF9A2471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622184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2800" dirty="0">
                <a:cs typeface="Kalimati" pitchFamily="2"/>
              </a:rPr>
              <a:t>५.कार्यक्रम</a:t>
            </a:r>
            <a:r>
              <a:rPr lang="en-US" sz="2800" dirty="0">
                <a:cs typeface="Kalimati" pitchFamily="2"/>
              </a:rPr>
              <a:t>/ </a:t>
            </a:r>
            <a:r>
              <a:rPr lang="ne-NP" sz="2800" dirty="0">
                <a:cs typeface="Kalimati" pitchFamily="2"/>
              </a:rPr>
              <a:t>आयोजनाको भौतिक प्रगतिको सारांश  </a:t>
            </a:r>
            <a:endParaRPr lang="en-US" sz="2800" dirty="0">
              <a:cs typeface="Kalimati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E29DAD-133E-F15B-44F8-CA6777BB14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371599" cy="1132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336268"/>
            <a:ext cx="880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e-NP" b="1" dirty="0">
                <a:cs typeface="Kalimati" panose="00000400000000000000" pitchFamily="2"/>
              </a:rPr>
              <a:t>नोट: दोहोरोपन र मुहान विवाद भएका आयोजनाहरुको रकमान्तर गर्दा भौतिक प्रगति न्यून भएको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17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411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2774" y="616526"/>
            <a:ext cx="775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000" b="1" dirty="0">
                <a:cs typeface="Kalimati" pitchFamily="2"/>
              </a:rPr>
              <a:t>खानेपानी  सम्बन्धि अवस्था (</a:t>
            </a:r>
            <a:r>
              <a:rPr lang="ne-NP" sz="2000" b="1" dirty="0">
                <a:highlight>
                  <a:srgbClr val="FFFF00"/>
                </a:highlight>
                <a:cs typeface="Kalimati" pitchFamily="2"/>
              </a:rPr>
              <a:t>आ.व. ०७७/७८ सम्मको</a:t>
            </a:r>
            <a:r>
              <a:rPr lang="ne-NP" sz="2000" b="1" dirty="0">
                <a:cs typeface="Kalimati" pitchFamily="2"/>
              </a:rPr>
              <a:t>) </a:t>
            </a:r>
            <a:r>
              <a:rPr lang="en-US" sz="2000" b="1" dirty="0">
                <a:cs typeface="Kalimati" pitchFamily="2"/>
              </a:rPr>
              <a:t>:</a:t>
            </a:r>
            <a:r>
              <a:rPr lang="ne-NP" sz="2000" b="1" dirty="0">
                <a:cs typeface="Kalimati" pitchFamily="2"/>
              </a:rPr>
              <a:t> </a:t>
            </a:r>
            <a:endParaRPr lang="en-US" sz="2000" b="1" dirty="0">
              <a:cs typeface="Kalimati" pitchFamily="2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19152877"/>
              </p:ext>
            </p:extLst>
          </p:nvPr>
        </p:nvGraphicFramePr>
        <p:xfrm>
          <a:off x="107823" y="1062485"/>
          <a:ext cx="8959979" cy="441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9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13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27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8723">
                  <a:extLst>
                    <a:ext uri="{9D8B030D-6E8A-4147-A177-3AD203B41FA5}">
                      <a16:colId xmlns="" xmlns:a16="http://schemas.microsoft.com/office/drawing/2014/main" val="509208290"/>
                    </a:ext>
                  </a:extLst>
                </a:gridCol>
                <a:gridCol w="708723">
                  <a:extLst>
                    <a:ext uri="{9D8B030D-6E8A-4147-A177-3AD203B41FA5}">
                      <a16:colId xmlns="" xmlns:a16="http://schemas.microsoft.com/office/drawing/2014/main" val="340328057"/>
                    </a:ext>
                  </a:extLst>
                </a:gridCol>
                <a:gridCol w="708723">
                  <a:extLst>
                    <a:ext uri="{9D8B030D-6E8A-4147-A177-3AD203B41FA5}">
                      <a16:colId xmlns="" xmlns:a16="http://schemas.microsoft.com/office/drawing/2014/main" val="968551676"/>
                    </a:ext>
                  </a:extLst>
                </a:gridCol>
                <a:gridCol w="1619172">
                  <a:extLst>
                    <a:ext uri="{9D8B030D-6E8A-4147-A177-3AD203B41FA5}">
                      <a16:colId xmlns="" xmlns:a16="http://schemas.microsoft.com/office/drawing/2014/main" val="4058846552"/>
                    </a:ext>
                  </a:extLst>
                </a:gridCol>
                <a:gridCol w="796793">
                  <a:extLst>
                    <a:ext uri="{9D8B030D-6E8A-4147-A177-3AD203B41FA5}">
                      <a16:colId xmlns="" xmlns:a16="http://schemas.microsoft.com/office/drawing/2014/main" val="1907276566"/>
                    </a:ext>
                  </a:extLst>
                </a:gridCol>
                <a:gridCol w="734215">
                  <a:extLst>
                    <a:ext uri="{9D8B030D-6E8A-4147-A177-3AD203B41FA5}">
                      <a16:colId xmlns="" xmlns:a16="http://schemas.microsoft.com/office/drawing/2014/main" val="287493254"/>
                    </a:ext>
                  </a:extLst>
                </a:gridCol>
                <a:gridCol w="860960">
                  <a:extLst>
                    <a:ext uri="{9D8B030D-6E8A-4147-A177-3AD203B41FA5}">
                      <a16:colId xmlns="" xmlns:a16="http://schemas.microsoft.com/office/drawing/2014/main" val="2801711568"/>
                    </a:ext>
                  </a:extLst>
                </a:gridCol>
              </a:tblGrid>
              <a:tr h="45415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कार्यक्रम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संरचना निर्माण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Coverage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0199313"/>
                  </a:ext>
                </a:extLst>
              </a:tr>
              <a:tr h="83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इन्टेक निर्माण (नम्बर)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2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पानी प्रसोधन केन्द्र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प्रसारण लाइन (कि.मि)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वितरण लाइन (कि.मि.)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टंकी निर्माण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धारा निर्माण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अन्य संरचना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(CC/DC/IC)</a:t>
                      </a:r>
                    </a:p>
                    <a:p>
                      <a:pPr algn="ctr" rtl="0" fontAlgn="ctr"/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आधारभूत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मध्यम देखि उच्च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2718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प्रदेशिक आयोजना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५४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०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150.00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45.00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१०४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2142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७०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498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प्रदेशिक आधारभूत योजना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२९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50.00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26.30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४८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३५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982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प्रदेशिक  विशेष योजना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4.50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0.60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१०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६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संघ सशर्त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४५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140.00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21.80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८७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2253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५१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5216256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१३३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०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३४५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९४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२४९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४३९५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१६२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८४.३३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८.९७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 </a:t>
                      </a:r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९३.३</a:t>
                      </a:r>
                    </a:p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4644647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709F576-886F-64E4-9202-B16F542E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74" y="0"/>
            <a:ext cx="7436426" cy="527779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६.५उपलब्धि </a:t>
            </a:r>
            <a:endParaRPr lang="en-US" sz="3200" dirty="0">
              <a:cs typeface="Kalimati" pitchFamily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599F114-5853-45AC-3809-10984887C1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295399" cy="106941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49798070"/>
              </p:ext>
            </p:extLst>
          </p:nvPr>
        </p:nvGraphicFramePr>
        <p:xfrm>
          <a:off x="4191000" y="5257800"/>
          <a:ext cx="4114800" cy="140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</a:tblGrid>
              <a:tr h="228600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कास्की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स्याङ्गजा</a:t>
                      </a:r>
                      <a:endParaRPr lang="en-US" sz="105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आधारभूत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८१.७७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८६.९०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मध्यम तथा उच्च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९.८३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८.१२</a:t>
                      </a:r>
                      <a:endParaRPr lang="en-US" sz="1050" dirty="0"/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जम्मा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 ९१.६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९५.०२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890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411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662374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000" b="1" dirty="0">
                <a:cs typeface="Kalimati" pitchFamily="2"/>
              </a:rPr>
              <a:t>खानेपानी सम्बन्धि उपलब्धि (</a:t>
            </a:r>
            <a:r>
              <a:rPr lang="ne-NP" sz="2000" b="1" dirty="0">
                <a:highlight>
                  <a:srgbClr val="FFFF00"/>
                </a:highlight>
                <a:cs typeface="Kalimati" pitchFamily="2"/>
              </a:rPr>
              <a:t>आ.व. ०७८/७९</a:t>
            </a:r>
            <a:r>
              <a:rPr lang="ne-NP" sz="2000" b="1" dirty="0">
                <a:cs typeface="Kalimati" pitchFamily="2"/>
              </a:rPr>
              <a:t>)</a:t>
            </a:r>
            <a:r>
              <a:rPr lang="en-US" sz="2000" b="1" dirty="0">
                <a:cs typeface="Kalimati" pitchFamily="2"/>
              </a:rPr>
              <a:t>:</a:t>
            </a:r>
            <a:r>
              <a:rPr lang="ne-NP" sz="2000" b="1" dirty="0">
                <a:cs typeface="Kalimati" pitchFamily="2"/>
              </a:rPr>
              <a:t> </a:t>
            </a:r>
            <a:endParaRPr lang="en-US" sz="2000" b="1" dirty="0">
              <a:cs typeface="Kalimati" pitchFamily="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709F576-886F-64E4-9202-B16F542E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609600"/>
          </a:xfrm>
          <a:solidFill>
            <a:srgbClr val="D4ECBA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e-NP" sz="3200" dirty="0">
                <a:cs typeface="Kalimati" pitchFamily="2"/>
              </a:rPr>
              <a:t>६.५उपलब्धि </a:t>
            </a:r>
            <a:endParaRPr lang="en-US" sz="3200" dirty="0">
              <a:cs typeface="Kalimati" pitchFamily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599F114-5853-45AC-3809-10984887C1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6926"/>
            <a:ext cx="1295399" cy="1069410"/>
          </a:xfrm>
          <a:prstGeom prst="rect">
            <a:avLst/>
          </a:prstGeom>
        </p:spPr>
      </p:pic>
      <p:graphicFrame>
        <p:nvGraphicFramePr>
          <p:cNvPr id="13" name="Content Placeholder 3">
            <a:extLst>
              <a:ext uri="{FF2B5EF4-FFF2-40B4-BE49-F238E27FC236}">
                <a16:creationId xmlns="" xmlns:a16="http://schemas.microsoft.com/office/drawing/2014/main" id="{726AE2ED-398B-F169-53EC-B30C92278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92139302"/>
              </p:ext>
            </p:extLst>
          </p:nvPr>
        </p:nvGraphicFramePr>
        <p:xfrm>
          <a:off x="152401" y="1143001"/>
          <a:ext cx="8839200" cy="4444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6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56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89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7894">
                  <a:extLst>
                    <a:ext uri="{9D8B030D-6E8A-4147-A177-3AD203B41FA5}">
                      <a16:colId xmlns="" xmlns:a16="http://schemas.microsoft.com/office/drawing/2014/main" val="509208290"/>
                    </a:ext>
                  </a:extLst>
                </a:gridCol>
                <a:gridCol w="1042346">
                  <a:extLst>
                    <a:ext uri="{9D8B030D-6E8A-4147-A177-3AD203B41FA5}">
                      <a16:colId xmlns="" xmlns:a16="http://schemas.microsoft.com/office/drawing/2014/main" val="340328057"/>
                    </a:ext>
                  </a:extLst>
                </a:gridCol>
                <a:gridCol w="670080">
                  <a:extLst>
                    <a:ext uri="{9D8B030D-6E8A-4147-A177-3AD203B41FA5}">
                      <a16:colId xmlns="" xmlns:a16="http://schemas.microsoft.com/office/drawing/2014/main" val="968551676"/>
                    </a:ext>
                  </a:extLst>
                </a:gridCol>
                <a:gridCol w="768786">
                  <a:extLst>
                    <a:ext uri="{9D8B030D-6E8A-4147-A177-3AD203B41FA5}">
                      <a16:colId xmlns="" xmlns:a16="http://schemas.microsoft.com/office/drawing/2014/main" val="4058846552"/>
                    </a:ext>
                  </a:extLst>
                </a:gridCol>
                <a:gridCol w="661872">
                  <a:extLst>
                    <a:ext uri="{9D8B030D-6E8A-4147-A177-3AD203B41FA5}">
                      <a16:colId xmlns="" xmlns:a16="http://schemas.microsoft.com/office/drawing/2014/main" val="1907276566"/>
                    </a:ext>
                  </a:extLst>
                </a:gridCol>
                <a:gridCol w="848498">
                  <a:extLst>
                    <a:ext uri="{9D8B030D-6E8A-4147-A177-3AD203B41FA5}">
                      <a16:colId xmlns="" xmlns:a16="http://schemas.microsoft.com/office/drawing/2014/main" val="287493254"/>
                    </a:ext>
                  </a:extLst>
                </a:gridCol>
                <a:gridCol w="849354">
                  <a:extLst>
                    <a:ext uri="{9D8B030D-6E8A-4147-A177-3AD203B41FA5}">
                      <a16:colId xmlns="" xmlns:a16="http://schemas.microsoft.com/office/drawing/2014/main" val="2801711568"/>
                    </a:ext>
                  </a:extLst>
                </a:gridCol>
              </a:tblGrid>
              <a:tr h="54550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</a:rPr>
                        <a:t>कार्यक्रम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ne-NP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Kalimati"/>
                        </a:rPr>
                        <a:t>संरचना निर्माण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Coverage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0199313"/>
                  </a:ext>
                </a:extLst>
              </a:tr>
              <a:tr h="10133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इन्टेक निर्माण (नम्बर)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पानी प्रसोधन केन्द्र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प्रसारण लाइन (कि.मि)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वितरण लाइन (कि.मि.)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टंकी निर्माण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धारा निर्माण (नम्बर)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अन्य </a:t>
                      </a:r>
                      <a:r>
                        <a:rPr lang="ne-N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संरचना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(CC/DC/IC)</a:t>
                      </a:r>
                    </a:p>
                    <a:p>
                      <a:pPr algn="ctr" rtl="0" fontAlgn="ctr"/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आधारभूत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मध्यम देखि उच्च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2201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प्रदेशिक आयोजना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७६.०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125.23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84.60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११२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२२५२</a:t>
                      </a:r>
                    </a:p>
                    <a:p>
                      <a:pPr algn="ctr" fontAlgn="t"/>
                      <a:endParaRPr lang="ne-NP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177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602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प्रदेशिक आधारभूत योजना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०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8.45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7.60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८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२४२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5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78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प्रदेशिक  विशेष योजना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२.०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०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2.60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0.00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२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७५१</a:t>
                      </a:r>
                    </a:p>
                    <a:p>
                      <a:pPr algn="ctr" fontAlgn="t"/>
                      <a:endParaRPr lang="ne-NP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3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3078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संघ सशर्त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५१.०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०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61.75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62.10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६४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३०९०</a:t>
                      </a:r>
                    </a:p>
                    <a:p>
                      <a:pPr algn="ctr" fontAlgn="t"/>
                      <a:endParaRPr lang="ne-NP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117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3521625641"/>
                  </a:ext>
                </a:extLst>
              </a:tr>
              <a:tr h="664577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जम्मा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१३२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१९८.०३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१५४.३०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१८६.००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6335</a:t>
                      </a:r>
                    </a:p>
                    <a:p>
                      <a:pPr algn="ctr" fontAlgn="t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302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८४.३३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८.९७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e-NP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९३.३</a:t>
                      </a:r>
                    </a:p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464464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24469931"/>
              </p:ext>
            </p:extLst>
          </p:nvPr>
        </p:nvGraphicFramePr>
        <p:xfrm>
          <a:off x="6019800" y="5235850"/>
          <a:ext cx="2971800" cy="159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990600"/>
                <a:gridCol w="990600"/>
              </a:tblGrid>
              <a:tr h="198412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कास्की 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050" dirty="0" smtClean="0"/>
                        <a:t>स्याङ्गजा</a:t>
                      </a:r>
                      <a:endParaRPr lang="en-US" sz="1050" dirty="0"/>
                    </a:p>
                  </a:txBody>
                  <a:tcPr/>
                </a:tc>
              </a:tr>
              <a:tr h="240499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आधारभूत</a:t>
                      </a:r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८१.७७</a:t>
                      </a:r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८६.९०</a:t>
                      </a:r>
                    </a:p>
                  </a:txBody>
                  <a:tcPr/>
                </a:tc>
              </a:tr>
              <a:tr h="408849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मध्यम तथा उच्च</a:t>
                      </a:r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९.८३</a:t>
                      </a:r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८.१२</a:t>
                      </a:r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  <a:tr h="408849"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जम्मा </a:t>
                      </a:r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 ९१.६</a:t>
                      </a:r>
                    </a:p>
                    <a:p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e-NP" sz="1400" dirty="0" smtClean="0">
                          <a:cs typeface="Kalimati" panose="00000400000000000000" pitchFamily="2"/>
                        </a:rPr>
                        <a:t>९५.०२</a:t>
                      </a:r>
                    </a:p>
                    <a:p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5773003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b="1" dirty="0" smtClean="0">
                <a:solidFill>
                  <a:schemeClr val="accent3"/>
                </a:solidFill>
                <a:cs typeface="Kalimati" panose="00000400000000000000" pitchFamily="2"/>
              </a:rPr>
              <a:t>नोट: हालको डाटा अन्य निकायसंग माग गरि अध्यावधिक हुँदै </a:t>
            </a:r>
            <a:endParaRPr lang="en-US" b="1" dirty="0">
              <a:solidFill>
                <a:schemeClr val="accent3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98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8235</TotalTime>
  <Words>1585</Words>
  <Application>Microsoft Office PowerPoint</Application>
  <PresentationFormat>On-screen Show (4:3)</PresentationFormat>
  <Paragraphs>615</Paragraphs>
  <Slides>47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Concourse</vt:lpstr>
      <vt:lpstr>प्रदेश सरकार उर्जा,जलस्रोत तथा खानेपानी  मन्त्रालय,  गण्डकी प्रदेश  खानेपानी तथा सरसफाई डिभिजन कार्यालय  स्याङ्गजा    आ.व. २०७८/७९ को तेस्रो चौमासिक तथा वार्षिक प्रगति समिक्षा </vt:lpstr>
      <vt:lpstr>प्रस्तुतीकरण विषयवस्तु</vt:lpstr>
      <vt:lpstr>१. कार्यालयको संक्षिप्त विवरण</vt:lpstr>
      <vt:lpstr>२.१ प्रगति विवरण (समष्टिगत)</vt:lpstr>
      <vt:lpstr>२.२ प्रगति विवरण (पुँजीगत/ स्रोत )</vt:lpstr>
      <vt:lpstr>Slide 6</vt:lpstr>
      <vt:lpstr>५.कार्यक्रम/ आयोजनाको भौतिक प्रगतिको सारांश  </vt:lpstr>
      <vt:lpstr>६.५उपलब्धि </vt:lpstr>
      <vt:lpstr>६.५उपलब्धि </vt:lpstr>
      <vt:lpstr>खानेपानी तथा सरसफाइको अद्यावधिक स्थिति</vt:lpstr>
      <vt:lpstr>निजि धारा जडान सम्बन्धि उपलब्धि विवरण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संघ, प्रदेश र स्थानीय निकाय बाट  पोखरा महानगरपालिका भित्र संचालित योजनाको समन्वयात्मक छलफल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दरौ ५,६,७ खा.पा. अर्जुनचौपारी</vt:lpstr>
      <vt:lpstr>Slide 34</vt:lpstr>
      <vt:lpstr>बेसारे खा.पा.आ. गल्यांग ६ टंकी र इन्टेक </vt:lpstr>
      <vt:lpstr>गल्यांग मान्केखोला खा.पा., गल्यांग २ </vt:lpstr>
      <vt:lpstr>फोडोक्ति र सिमल्दी खा.पा. मर्मत 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उर्जा, जलस्रोत तथा खानेपानी मन्त्रालय, गण्डकी प्रदेश ................ डिभिजन/ सब डिभिजन कार्यालय  .......जिल्ला</dc:title>
  <dc:creator>user</dc:creator>
  <cp:lastModifiedBy>DELL</cp:lastModifiedBy>
  <cp:revision>279</cp:revision>
  <cp:lastPrinted>2022-07-18T07:31:42Z</cp:lastPrinted>
  <dcterms:created xsi:type="dcterms:W3CDTF">2006-08-16T00:00:00Z</dcterms:created>
  <dcterms:modified xsi:type="dcterms:W3CDTF">2023-12-28T10:09:10Z</dcterms:modified>
</cp:coreProperties>
</file>