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6" r:id="rId1"/>
  </p:sldMasterIdLst>
  <p:notesMasterIdLst>
    <p:notesMasterId r:id="rId84"/>
  </p:notesMasterIdLst>
  <p:handoutMasterIdLst>
    <p:handoutMasterId r:id="rId85"/>
  </p:handoutMasterIdLst>
  <p:sldIdLst>
    <p:sldId id="522" r:id="rId2"/>
    <p:sldId id="302" r:id="rId3"/>
    <p:sldId id="655" r:id="rId4"/>
    <p:sldId id="303" r:id="rId5"/>
    <p:sldId id="283" r:id="rId6"/>
    <p:sldId id="284" r:id="rId7"/>
    <p:sldId id="271" r:id="rId8"/>
    <p:sldId id="442" r:id="rId9"/>
    <p:sldId id="479" r:id="rId10"/>
    <p:sldId id="495" r:id="rId11"/>
    <p:sldId id="450" r:id="rId12"/>
    <p:sldId id="531" r:id="rId13"/>
    <p:sldId id="656" r:id="rId14"/>
    <p:sldId id="536" r:id="rId15"/>
    <p:sldId id="285" r:id="rId16"/>
    <p:sldId id="308" r:id="rId17"/>
    <p:sldId id="309" r:id="rId18"/>
    <p:sldId id="310" r:id="rId19"/>
    <p:sldId id="307" r:id="rId20"/>
    <p:sldId id="540" r:id="rId21"/>
    <p:sldId id="571" r:id="rId22"/>
    <p:sldId id="558" r:id="rId23"/>
    <p:sldId id="258" r:id="rId24"/>
    <p:sldId id="260" r:id="rId25"/>
    <p:sldId id="264" r:id="rId26"/>
    <p:sldId id="268" r:id="rId27"/>
    <p:sldId id="269" r:id="rId28"/>
    <p:sldId id="666" r:id="rId29"/>
    <p:sldId id="646" r:id="rId30"/>
    <p:sldId id="553" r:id="rId31"/>
    <p:sldId id="588" r:id="rId32"/>
    <p:sldId id="667" r:id="rId33"/>
    <p:sldId id="570" r:id="rId34"/>
    <p:sldId id="600" r:id="rId35"/>
    <p:sldId id="580" r:id="rId36"/>
    <p:sldId id="602" r:id="rId37"/>
    <p:sldId id="668" r:id="rId38"/>
    <p:sldId id="587" r:id="rId39"/>
    <p:sldId id="671" r:id="rId40"/>
    <p:sldId id="551" r:id="rId41"/>
    <p:sldId id="552" r:id="rId42"/>
    <p:sldId id="554" r:id="rId43"/>
    <p:sldId id="669" r:id="rId44"/>
    <p:sldId id="562" r:id="rId45"/>
    <p:sldId id="563" r:id="rId46"/>
    <p:sldId id="550" r:id="rId47"/>
    <p:sldId id="564" r:id="rId48"/>
    <p:sldId id="565" r:id="rId49"/>
    <p:sldId id="670" r:id="rId50"/>
    <p:sldId id="567" r:id="rId51"/>
    <p:sldId id="568" r:id="rId52"/>
    <p:sldId id="569" r:id="rId53"/>
    <p:sldId id="583" r:id="rId54"/>
    <p:sldId id="585" r:id="rId55"/>
    <p:sldId id="586" r:id="rId56"/>
    <p:sldId id="608" r:id="rId57"/>
    <p:sldId id="609" r:id="rId58"/>
    <p:sldId id="633" r:id="rId59"/>
    <p:sldId id="610" r:id="rId60"/>
    <p:sldId id="634" r:id="rId61"/>
    <p:sldId id="611" r:id="rId62"/>
    <p:sldId id="635" r:id="rId63"/>
    <p:sldId id="613" r:id="rId64"/>
    <p:sldId id="614" r:id="rId65"/>
    <p:sldId id="615" r:id="rId66"/>
    <p:sldId id="616" r:id="rId67"/>
    <p:sldId id="617" r:id="rId68"/>
    <p:sldId id="619" r:id="rId69"/>
    <p:sldId id="660" r:id="rId70"/>
    <p:sldId id="621" r:id="rId71"/>
    <p:sldId id="648" r:id="rId72"/>
    <p:sldId id="659" r:id="rId73"/>
    <p:sldId id="644" r:id="rId74"/>
    <p:sldId id="645" r:id="rId75"/>
    <p:sldId id="643" r:id="rId76"/>
    <p:sldId id="661" r:id="rId77"/>
    <p:sldId id="662" r:id="rId78"/>
    <p:sldId id="664" r:id="rId79"/>
    <p:sldId id="663" r:id="rId80"/>
    <p:sldId id="665" r:id="rId81"/>
    <p:sldId id="566" r:id="rId82"/>
    <p:sldId id="589" r:id="rId83"/>
  </p:sldIdLst>
  <p:sldSz cx="9144000" cy="6858000" type="screen4x3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15B71"/>
    <a:srgbClr val="CC0099"/>
    <a:srgbClr val="FFFFFF"/>
    <a:srgbClr val="D4ECBA"/>
    <a:srgbClr val="060218"/>
    <a:srgbClr val="FF0066"/>
    <a:srgbClr val="FFFF66"/>
    <a:srgbClr val="C0E399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41" autoAdjust="0"/>
  </p:normalViewPr>
  <p:slideViewPr>
    <p:cSldViewPr>
      <p:cViewPr>
        <p:scale>
          <a:sx n="75" d="100"/>
          <a:sy n="75" d="100"/>
        </p:scale>
        <p:origin x="-1260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2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B5D14-D291-4127-9D67-542B5C77A4A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4303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4303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45481-A797-4D19-968D-3FE3999EBC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4346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2918249" cy="493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931" y="5"/>
            <a:ext cx="2918249" cy="493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AD97-E0B0-4BF3-B66A-76EE898BE7B7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057" y="4687971"/>
            <a:ext cx="5387658" cy="44419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374350"/>
            <a:ext cx="2918249" cy="4935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931" y="9374350"/>
            <a:ext cx="2918249" cy="4935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25791-6C3E-4DF6-AC83-D6A3A0212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182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4336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139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6858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2B120-B97A-4380-9F2D-6B55FF6E226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9824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828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2865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853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094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0517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49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078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2966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2966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361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6200"/>
            <a:ext cx="9144000" cy="5791200"/>
          </a:xfrm>
          <a:blipFill dpi="0"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-45000"/>
                      </a14:imgEffect>
                      <a14:imgEffect>
                        <a14:brightnessContrast bright="-40000" contrast="-27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ne-NP" sz="4000" dirty="0">
                <a:solidFill>
                  <a:srgbClr val="FFFF00"/>
                </a:solidFill>
                <a:cs typeface="Kalimati" pitchFamily="2"/>
              </a:rPr>
              <a:t>गण्डकी प्रदेश सरकार</a:t>
            </a:r>
            <a:r>
              <a:rPr lang="en-US" sz="4000" dirty="0">
                <a:solidFill>
                  <a:srgbClr val="FFFF00"/>
                </a:solidFill>
                <a:cs typeface="Kalimati" pitchFamily="2"/>
              </a:rPr>
              <a:t/>
            </a:r>
            <a:br>
              <a:rPr lang="en-US" sz="4000" dirty="0">
                <a:solidFill>
                  <a:srgbClr val="FFFF00"/>
                </a:solidFill>
                <a:cs typeface="Kalimati" pitchFamily="2"/>
              </a:rPr>
            </a:br>
            <a:r>
              <a:rPr lang="ne-NP" sz="4000" dirty="0">
                <a:solidFill>
                  <a:srgbClr val="FFFF00"/>
                </a:solidFill>
                <a:cs typeface="Kalimati" pitchFamily="2"/>
              </a:rPr>
              <a:t>उर्जा,जलस्रोत तथा खानेपानी</a:t>
            </a:r>
            <a:r>
              <a:rPr lang="en-US" sz="4000" dirty="0">
                <a:solidFill>
                  <a:srgbClr val="FFFF00"/>
                </a:solidFill>
                <a:cs typeface="Kalimati" pitchFamily="2"/>
              </a:rPr>
              <a:t>  </a:t>
            </a:r>
            <a:r>
              <a:rPr lang="ne-NP" sz="4000" dirty="0">
                <a:solidFill>
                  <a:srgbClr val="FFFF00"/>
                </a:solidFill>
                <a:cs typeface="Kalimati" pitchFamily="2"/>
              </a:rPr>
              <a:t>मन्त्रालय, </a:t>
            </a:r>
            <a:br>
              <a:rPr lang="ne-NP" sz="4000" dirty="0">
                <a:solidFill>
                  <a:srgbClr val="FFFF00"/>
                </a:solidFill>
                <a:cs typeface="Kalimati" pitchFamily="2"/>
              </a:rPr>
            </a:br>
            <a:r>
              <a:rPr lang="ne-NP" sz="4000" dirty="0">
                <a:solidFill>
                  <a:srgbClr val="FFFF00"/>
                </a:solidFill>
                <a:cs typeface="Kalimati" pitchFamily="2"/>
              </a:rPr>
              <a:t>पोखरा ,नेपाल</a:t>
            </a:r>
            <a:r>
              <a:rPr lang="ne-NP" sz="3600" dirty="0">
                <a:solidFill>
                  <a:srgbClr val="FFFF00"/>
                </a:solidFill>
                <a:cs typeface="Kalimati" pitchFamily="2"/>
              </a:rPr>
              <a:t/>
            </a:r>
            <a:br>
              <a:rPr lang="ne-NP" sz="3600" dirty="0">
                <a:solidFill>
                  <a:srgbClr val="FFFF00"/>
                </a:solidFill>
                <a:cs typeface="Kalimati" pitchFamily="2"/>
              </a:rPr>
            </a:br>
            <a:r>
              <a:rPr lang="ne-NP" sz="4000" dirty="0">
                <a:cs typeface="Kalimati" pitchFamily="2"/>
              </a:rPr>
              <a:t/>
            </a:r>
            <a:br>
              <a:rPr lang="ne-NP" sz="4000" dirty="0">
                <a:cs typeface="Kalimati" pitchFamily="2"/>
              </a:rPr>
            </a:br>
            <a:r>
              <a:rPr lang="ne-NP" sz="3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  <a:t>खानेपानी तथा सरसफाई डिभिजन कार्यालय </a:t>
            </a:r>
            <a:br>
              <a:rPr lang="ne-NP" sz="3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</a:br>
            <a:r>
              <a:rPr lang="ne-NP" sz="3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  <a:t>स्याङ्गजा ,नेपाल</a:t>
            </a:r>
            <a:br>
              <a:rPr lang="ne-NP" sz="3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</a:br>
            <a:r>
              <a:rPr lang="ne-NP" sz="3200" dirty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  <a:t/>
            </a:r>
            <a:br>
              <a:rPr lang="ne-NP" sz="3200" dirty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</a:br>
            <a:r>
              <a:rPr lang="ne-NP" sz="4000" dirty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  <a:t/>
            </a:r>
            <a:br>
              <a:rPr lang="ne-NP" sz="4000" dirty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</a:br>
            <a:r>
              <a:rPr lang="ne-NP" sz="2400" dirty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  <a:t>आ.व. २०७९/८० को तेस्रो चौमासिक तथा वार्षिक प्रगति समिक्षा</a:t>
            </a:r>
            <a:r>
              <a:rPr lang="ne-NP" dirty="0">
                <a:cs typeface="Kalimati" pitchFamily="2"/>
              </a:rPr>
              <a:t/>
            </a:r>
            <a:br>
              <a:rPr lang="ne-NP" dirty="0">
                <a:cs typeface="Kalimati" pitchFamily="2"/>
              </a:rPr>
            </a:br>
            <a:endParaRPr lang="en-US" dirty="0">
              <a:cs typeface="Kalimati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5666780"/>
            <a:ext cx="5105400" cy="119122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ne-NP" sz="2800" b="1" cap="all" dirty="0">
                <a:ln w="9000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Kalimati" pitchFamily="2"/>
              </a:rPr>
              <a:t>प्रस्तुतकर्ताको नाम : </a:t>
            </a:r>
          </a:p>
          <a:p>
            <a:pPr algn="ctr"/>
            <a:r>
              <a:rPr lang="ne-NP" sz="2800" b="1" cap="all" dirty="0">
                <a:ln w="9000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Kalimati" pitchFamily="2"/>
              </a:rPr>
              <a:t>हरि प्रसाद तिमिल्सिना, सि.डि.ई</a:t>
            </a:r>
            <a:r>
              <a:rPr lang="ne-NP" sz="2800" b="1" cap="all" dirty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Kalimati" pitchFamily="2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547F99-A55B-1B68-883D-D34C053AC1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" cy="754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57671"/>
            <a:ext cx="40386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e-NP" b="1" dirty="0">
                <a:solidFill>
                  <a:schemeClr val="accent5">
                    <a:lumMod val="75000"/>
                  </a:schemeClr>
                </a:solidFill>
                <a:cs typeface="Kalimati" pitchFamily="2"/>
              </a:rPr>
              <a:t>मिति:२०८०/०४/०७</a:t>
            </a:r>
          </a:p>
          <a:p>
            <a:r>
              <a:rPr lang="ne-NP" b="1" dirty="0">
                <a:solidFill>
                  <a:schemeClr val="accent5">
                    <a:lumMod val="75000"/>
                  </a:schemeClr>
                </a:solidFill>
                <a:cs typeface="Kalimati" pitchFamily="2"/>
              </a:rPr>
              <a:t>स्थान: </a:t>
            </a:r>
            <a:r>
              <a:rPr lang="ne-NP" b="1" dirty="0">
                <a:cs typeface="Kalimati" pitchFamily="2"/>
              </a:rPr>
              <a:t>उर्जा,जलस्रोत तथा खानेपानी मन्त्रालयको सभाहल </a:t>
            </a:r>
            <a:endParaRPr lang="ne-NP" b="1" dirty="0">
              <a:solidFill>
                <a:schemeClr val="accent5">
                  <a:lumMod val="75000"/>
                </a:schemeClr>
              </a:solidFill>
              <a:cs typeface="Kalimati" pitchFamily="2"/>
            </a:endParaRPr>
          </a:p>
          <a:p>
            <a:r>
              <a:rPr lang="ne-NP" b="1" dirty="0">
                <a:solidFill>
                  <a:schemeClr val="accent5">
                    <a:lumMod val="75000"/>
                  </a:schemeClr>
                </a:solidFill>
                <a:cs typeface="Kalimati" pitchFamily="2"/>
              </a:rPr>
              <a:t>पोखरा, कास्की </a:t>
            </a:r>
            <a:r>
              <a:rPr lang="ne-NP" b="1" dirty="0" smtClean="0">
                <a:solidFill>
                  <a:schemeClr val="accent5">
                    <a:lumMod val="75000"/>
                  </a:schemeClr>
                </a:solidFill>
                <a:cs typeface="Kalimati" pitchFamily="2"/>
              </a:rPr>
              <a:t> </a:t>
            </a:r>
            <a:endParaRPr lang="en-US" b="1" dirty="0">
              <a:solidFill>
                <a:schemeClr val="accent5">
                  <a:lumMod val="75000"/>
                </a:schemeClr>
              </a:solidFill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42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428171"/>
          </a:xfrm>
        </p:spPr>
        <p:txBody>
          <a:bodyPr>
            <a:normAutofit fontScale="90000"/>
          </a:bodyPr>
          <a:lstStyle/>
          <a:p>
            <a:pPr algn="ctr"/>
            <a:r>
              <a:rPr lang="ne-NP" sz="2800" dirty="0">
                <a:solidFill>
                  <a:srgbClr val="00B0F0"/>
                </a:solidFill>
                <a:cs typeface="Kalimati" pitchFamily="2"/>
              </a:rPr>
              <a:t>खानेपानी तथा सरसफाइको अद्यावधिक स्थिति</a:t>
            </a:r>
            <a:endParaRPr lang="en-US" sz="2800" dirty="0">
              <a:solidFill>
                <a:srgbClr val="00B0F0"/>
              </a:solidFill>
              <a:cs typeface="Kalimati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91826544"/>
              </p:ext>
            </p:extLst>
          </p:nvPr>
        </p:nvGraphicFramePr>
        <p:xfrm>
          <a:off x="152400" y="533400"/>
          <a:ext cx="8610600" cy="563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35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25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25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96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692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67078"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सि.न.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विवरण 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स्याङ्गजा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कास्की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जम्मा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3275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१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जम्मा  गा.पा. / न.पा.</a:t>
                      </a:r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 </a:t>
                      </a:r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संख्या</a:t>
                      </a:r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 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latin typeface="Kalimati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६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/</a:t>
                      </a:r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५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latin typeface="Arial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४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/</a:t>
                      </a:r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१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latin typeface="Arial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१०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/</a:t>
                      </a:r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६</a:t>
                      </a:r>
                      <a:endParaRPr lang="ne-NP" sz="1800" b="1" i="0" u="none" strike="noStrike" dirty="0">
                        <a:solidFill>
                          <a:srgbClr val="000000"/>
                        </a:solidFill>
                        <a:latin typeface="Arial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3806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२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जनसंख्या (जना)</a:t>
                      </a:r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 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latin typeface="Kalimati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२९५५४१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४९६१३४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७९१६७५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187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३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घर धुरी सङ्ख्या </a:t>
                      </a:r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 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latin typeface="Kalimati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६५७२७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११५०११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१८०७३८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8643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४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खानेपानी कभरेज कूल (%)</a:t>
                      </a:r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 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latin typeface="Kalimati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९५.२३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९२.२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९३.७२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8643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५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आधारभूत सेवा स्तर (%)</a:t>
                      </a:r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 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latin typeface="Kalimati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८७.०८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८२.२८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८४.६८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4441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६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उच्च तथा मध्यम सेवा स्तर (%)</a:t>
                      </a:r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 </a:t>
                      </a:r>
                      <a:endParaRPr lang="ne-NP" sz="1800" b="0" i="0" u="none" strike="noStrike">
                        <a:solidFill>
                          <a:srgbClr val="000000"/>
                        </a:solidFill>
                        <a:latin typeface="Kalimati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८.१५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९.९२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९.०४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8643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खानेपानी सेवामा पहुँच नभएका जनसंख्या</a:t>
                      </a:r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 </a:t>
                      </a:r>
                      <a:endParaRPr lang="ne-NP" sz="1800" b="0" i="0" u="none" strike="noStrike">
                        <a:solidFill>
                          <a:srgbClr val="000000"/>
                        </a:solidFill>
                        <a:latin typeface="Kalimati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१४५२०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४१६९९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५६२१९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18643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८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पहुँच नभएका जनसंख्या प्रतिशत </a:t>
                      </a:r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 </a:t>
                      </a:r>
                      <a:endParaRPr lang="ne-NP" sz="1800" b="0" i="0" u="none" strike="noStrike">
                        <a:solidFill>
                          <a:srgbClr val="000000"/>
                        </a:solidFill>
                        <a:latin typeface="Kalimati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४.७७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७.८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६.२९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64441"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९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आधारभूत सरसफाई को कभरेज (%)</a:t>
                      </a:r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 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latin typeface="Kalimati"/>
                        <a:cs typeface="Kalimati" pitchFamily="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१००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१००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latin typeface="Arial"/>
                          <a:cs typeface="Kalimati" pitchFamily="2"/>
                        </a:rPr>
                        <a:t>१००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15822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2167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e-N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निजि धारा जडान सम्बन्धि उपलब्धि विवरण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itchFamily="2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21925361"/>
              </p:ext>
            </p:extLst>
          </p:nvPr>
        </p:nvGraphicFramePr>
        <p:xfrm>
          <a:off x="389508" y="1398533"/>
          <a:ext cx="8525891" cy="467188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59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59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117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08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713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11267"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कार्यक्रम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आ.व. २०७८/७९ सम्म जडान भएका निजि धारा संख्या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आ.व. २०७९/८० मा जडान भएका निजि धारा संख्या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हालसम्म जडान भएका निजि धारा संख्या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हालसम्म लाभान्वित भएका जनसंख्या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कास्की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५७६९५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5920761"/>
                  </a:ext>
                </a:extLst>
              </a:tr>
              <a:tr h="362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प्रादेशिक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३३४१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१०६०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४४०१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9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बिशेष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५५०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५५०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शसर्त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५५५१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१०३७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६५८८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4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जम्मा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९४४२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२०९७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११५३९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3562166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स्याङ्गजा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प्रादेशिक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४२३७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१६९६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५९३३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६३१८५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5919822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बिशेष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२०१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२०१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982078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शसर्त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५६८९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८१४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६५०३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40293422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4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जम्मा</a:t>
                      </a:r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Kalimati" pitchFamily="2"/>
                        </a:rPr>
                        <a:t> 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१०१२७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२५१०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१२६३७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जम्मा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१९५६९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४६०७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२४१७६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१३२९६८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24974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93275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b="1" u="sng" dirty="0">
                <a:cs typeface="Kalimati" pitchFamily="2"/>
              </a:rPr>
              <a:t>खानेपानी तर्फ </a:t>
            </a:r>
            <a:endParaRPr lang="en-US" b="1" u="sng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56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E3AA950-7AE8-892A-C654-E71D72A59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2400" dirty="0" smtClean="0">
                <a:cs typeface="Kalimati" pitchFamily="2"/>
              </a:rPr>
              <a:t>वार्षिक </a:t>
            </a:r>
            <a:r>
              <a:rPr lang="ne-NP" sz="2400" dirty="0">
                <a:cs typeface="Kalimati" pitchFamily="2"/>
              </a:rPr>
              <a:t>कार्यक्रममा परेका महत्वपुर्ण आयोजनाहरुको </a:t>
            </a:r>
            <a:r>
              <a:rPr lang="en-US" sz="2400" dirty="0" smtClean="0">
                <a:cs typeface="Kalimati" pitchFamily="2"/>
              </a:rPr>
              <a:t/>
            </a:r>
            <a:br>
              <a:rPr lang="en-US" sz="2400" dirty="0" smtClean="0">
                <a:cs typeface="Kalimati" pitchFamily="2"/>
              </a:rPr>
            </a:br>
            <a:r>
              <a:rPr lang="ne-NP" sz="2400" dirty="0" smtClean="0">
                <a:cs typeface="Kalimati" pitchFamily="2"/>
              </a:rPr>
              <a:t>विवरण</a:t>
            </a:r>
            <a:r>
              <a:rPr lang="ne-NP" sz="2400" dirty="0">
                <a:cs typeface="Kalimati" pitchFamily="2"/>
              </a:rPr>
              <a:t>/ </a:t>
            </a:r>
            <a:r>
              <a:rPr lang="ne-NP" sz="2400" dirty="0" smtClean="0">
                <a:cs typeface="Kalimati" pitchFamily="2"/>
              </a:rPr>
              <a:t>स्थिति- स्याङ्गजा</a:t>
            </a:r>
            <a:endParaRPr lang="en-US" sz="2400" dirty="0">
              <a:cs typeface="Kalimati" pitchFamily="2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93379289"/>
              </p:ext>
            </p:extLst>
          </p:nvPr>
        </p:nvGraphicFramePr>
        <p:xfrm>
          <a:off x="0" y="1269002"/>
          <a:ext cx="9220200" cy="5313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4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92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649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8708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38234">
                  <a:extLst>
                    <a:ext uri="{9D8B030D-6E8A-4147-A177-3AD203B41FA5}">
                      <a16:colId xmlns="" xmlns:a16="http://schemas.microsoft.com/office/drawing/2014/main" val="2060156885"/>
                    </a:ext>
                  </a:extLst>
                </a:gridCol>
              </a:tblGrid>
              <a:tr h="1021094">
                <a:tc>
                  <a:txBody>
                    <a:bodyPr/>
                    <a:lstStyle/>
                    <a:p>
                      <a:pPr algn="ctr"/>
                      <a:r>
                        <a:rPr lang="ne-NP" sz="16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क्र.सं.</a:t>
                      </a:r>
                      <a:endParaRPr lang="en-US" sz="16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आयोजनाको नाम </a:t>
                      </a:r>
                      <a:endParaRPr lang="en-US" sz="16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विनियोजित बजेट </a:t>
                      </a:r>
                      <a:endParaRPr lang="en-US" sz="16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महत्वपुर्ण भएको  कारण </a:t>
                      </a:r>
                      <a:endParaRPr lang="en-US" sz="16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कार्यन्वयनको स्थिति</a:t>
                      </a:r>
                      <a:endParaRPr lang="en-US" sz="16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सम्पन्न गर्न आवश्यक बजेट</a:t>
                      </a:r>
                      <a:endParaRPr lang="en-US" sz="16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2392">
                <a:tc>
                  <a:txBody>
                    <a:bodyPr/>
                    <a:lstStyle/>
                    <a:p>
                      <a:pPr algn="ctr"/>
                      <a:r>
                        <a:rPr lang="ne-NP" sz="1400" dirty="0">
                          <a:cs typeface="Kalimati" pitchFamily="2"/>
                        </a:rPr>
                        <a:t>१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झर्ल्याङ्दी </a:t>
                      </a:r>
                      <a:r>
                        <a:rPr lang="ne-NP" sz="1400" dirty="0">
                          <a:cs typeface="Kalimati" pitchFamily="2"/>
                        </a:rPr>
                        <a:t>खानेपानी योजना,वालिंग-०५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>
                          <a:cs typeface="Kalimati" pitchFamily="2"/>
                        </a:rPr>
                        <a:t>१४००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400" dirty="0" smtClean="0">
                          <a:cs typeface="Kalimati" pitchFamily="2"/>
                        </a:rPr>
                        <a:t>पानीको अभाव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400" dirty="0" smtClean="0">
                          <a:cs typeface="Kalimati" pitchFamily="2"/>
                        </a:rPr>
                        <a:t>३ स्टेज</a:t>
                      </a:r>
                      <a:r>
                        <a:rPr lang="ne-NP" sz="1400" baseline="0" dirty="0" smtClean="0">
                          <a:cs typeface="Kalimati" pitchFamily="2"/>
                        </a:rPr>
                        <a:t> पम्पिङ्ग</a:t>
                      </a:r>
                      <a:endParaRPr lang="ne-NP" sz="1400" dirty="0" smtClean="0"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400" dirty="0" smtClean="0">
                          <a:cs typeface="Kalimati" pitchFamily="2"/>
                        </a:rPr>
                        <a:t>३५० घरधुरी</a:t>
                      </a:r>
                      <a:endParaRPr lang="ne-NP" sz="1400" dirty="0"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400" dirty="0" smtClean="0">
                          <a:cs typeface="Kalimati" pitchFamily="2"/>
                        </a:rPr>
                        <a:t>पित्लेक होमस्टे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400" dirty="0" smtClean="0">
                          <a:cs typeface="Kalimati" pitchFamily="2"/>
                        </a:rPr>
                        <a:t>भौतिक प्रगति १५%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४ करोड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9711">
                <a:tc>
                  <a:txBody>
                    <a:bodyPr/>
                    <a:lstStyle/>
                    <a:p>
                      <a:pPr algn="ctr"/>
                      <a:r>
                        <a:rPr lang="ne-NP" sz="1400" dirty="0">
                          <a:cs typeface="Kalimati" pitchFamily="2"/>
                        </a:rPr>
                        <a:t>२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e-NP" sz="1400" dirty="0" smtClean="0">
                          <a:cs typeface="Kalimati" pitchFamily="2"/>
                        </a:rPr>
                        <a:t>बैरे</a:t>
                      </a:r>
                      <a:r>
                        <a:rPr lang="ne-NP" sz="1400" baseline="0" dirty="0" smtClean="0">
                          <a:cs typeface="Kalimati" pitchFamily="2"/>
                        </a:rPr>
                        <a:t> र </a:t>
                      </a:r>
                      <a:r>
                        <a:rPr lang="ne-NP" sz="1400" dirty="0" smtClean="0">
                          <a:cs typeface="Kalimati" pitchFamily="2"/>
                        </a:rPr>
                        <a:t>दमैगाउ बृहत खानेपानी </a:t>
                      </a:r>
                      <a:r>
                        <a:rPr lang="ne-NP" sz="1400" dirty="0">
                          <a:cs typeface="Kalimati" pitchFamily="2"/>
                        </a:rPr>
                        <a:t>योजना,वालिंग-१४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>
                          <a:cs typeface="Kalimati" pitchFamily="2"/>
                        </a:rPr>
                        <a:t>१५००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400" dirty="0">
                          <a:cs typeface="Kalimati" pitchFamily="2"/>
                        </a:rPr>
                        <a:t>२४६ </a:t>
                      </a:r>
                      <a:r>
                        <a:rPr lang="ne-NP" sz="1400" dirty="0" smtClean="0">
                          <a:cs typeface="Kalimati" pitchFamily="2"/>
                        </a:rPr>
                        <a:t>घरधुरी</a:t>
                      </a:r>
                      <a:endParaRPr lang="ne-NP" sz="1400" dirty="0"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400" dirty="0" smtClean="0">
                          <a:cs typeface="Kalimati" pitchFamily="2"/>
                        </a:rPr>
                        <a:t>१ </a:t>
                      </a:r>
                      <a:r>
                        <a:rPr lang="ne-NP" sz="1400" dirty="0">
                          <a:cs typeface="Kalimati" pitchFamily="2"/>
                        </a:rPr>
                        <a:t>स्टेज </a:t>
                      </a:r>
                      <a:r>
                        <a:rPr lang="ne-NP" sz="1400" baseline="0" dirty="0" smtClean="0">
                          <a:cs typeface="Kalimati" pitchFamily="2"/>
                        </a:rPr>
                        <a:t>पम्पिङ्ग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भौतिक प्रगति ६२%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५० लाख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73716625"/>
                  </a:ext>
                </a:extLst>
              </a:tr>
              <a:tr h="532376">
                <a:tc>
                  <a:txBody>
                    <a:bodyPr/>
                    <a:lstStyle/>
                    <a:p>
                      <a:pPr algn="ctr"/>
                      <a:r>
                        <a:rPr lang="ne-NP" sz="1400" dirty="0">
                          <a:cs typeface="Kalimati" pitchFamily="2"/>
                        </a:rPr>
                        <a:t>३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मालुङ्गा ४,५,१ खा.पा.आ.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>
                          <a:cs typeface="Kalimati" pitchFamily="2"/>
                        </a:rPr>
                        <a:t>४०००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400" dirty="0">
                          <a:cs typeface="Kalimati" pitchFamily="2"/>
                        </a:rPr>
                        <a:t>६९४ घर धुरी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400" dirty="0" smtClean="0">
                          <a:cs typeface="Kalimati" pitchFamily="2"/>
                        </a:rPr>
                        <a:t>२ स्टेज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भौतिक प्रगति ४६%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१ करोड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75420030"/>
                  </a:ext>
                </a:extLst>
              </a:tr>
              <a:tr h="532376">
                <a:tc>
                  <a:txBody>
                    <a:bodyPr/>
                    <a:lstStyle/>
                    <a:p>
                      <a:pPr algn="ctr"/>
                      <a:r>
                        <a:rPr lang="ne-NP" sz="1400" dirty="0">
                          <a:cs typeface="Kalimati" pitchFamily="2"/>
                        </a:rPr>
                        <a:t>४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>
                          <a:cs typeface="Kalimati" pitchFamily="2"/>
                        </a:rPr>
                        <a:t>अडेखाल्ट माझकटेरि खानेपानी योजना,आधिखोला-०३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>
                          <a:cs typeface="Kalimati" pitchFamily="2"/>
                        </a:rPr>
                        <a:t>१०००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400" dirty="0">
                          <a:cs typeface="Kalimati" pitchFamily="2"/>
                        </a:rPr>
                        <a:t>२५२ </a:t>
                      </a:r>
                      <a:r>
                        <a:rPr lang="ne-NP" sz="1400" dirty="0" smtClean="0">
                          <a:cs typeface="Kalimati" pitchFamily="2"/>
                        </a:rPr>
                        <a:t>घरधुरी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400" dirty="0" smtClean="0">
                          <a:cs typeface="Kalimati" pitchFamily="2"/>
                        </a:rPr>
                        <a:t>२ स्टेज </a:t>
                      </a:r>
                      <a:r>
                        <a:rPr lang="ne-NP" sz="1400" baseline="0" dirty="0" smtClean="0">
                          <a:cs typeface="Kalimati" pitchFamily="2"/>
                        </a:rPr>
                        <a:t>पम्पिङ्ग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itchFamily="2"/>
                        </a:rPr>
                        <a:t>भौतिक प्रगति ४१%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१ करोड ५० लाख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78792596"/>
                  </a:ext>
                </a:extLst>
              </a:tr>
              <a:tr h="532376">
                <a:tc>
                  <a:txBody>
                    <a:bodyPr/>
                    <a:lstStyle/>
                    <a:p>
                      <a:pPr algn="ctr"/>
                      <a:r>
                        <a:rPr lang="ne-NP" sz="1400" dirty="0">
                          <a:cs typeface="Kalimati" pitchFamily="2"/>
                        </a:rPr>
                        <a:t>5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>
                          <a:cs typeface="Kalimati" pitchFamily="2"/>
                        </a:rPr>
                        <a:t>पल्लो खासा खानेपानी योजना,चापाकोट,५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>
                          <a:cs typeface="Kalimati" pitchFamily="2"/>
                        </a:rPr>
                        <a:t>१५००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400" dirty="0">
                          <a:cs typeface="Kalimati" pitchFamily="2"/>
                        </a:rPr>
                        <a:t>६० घरधुरी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400" dirty="0" smtClean="0">
                          <a:cs typeface="Kalimati" pitchFamily="2"/>
                        </a:rPr>
                        <a:t>2 स्टेज  </a:t>
                      </a:r>
                      <a:r>
                        <a:rPr lang="ne-NP" sz="1400" baseline="0" dirty="0" smtClean="0">
                          <a:cs typeface="Kalimati" pitchFamily="2"/>
                        </a:rPr>
                        <a:t>पम्पिङ्ग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itchFamily="2"/>
                        </a:rPr>
                        <a:t>भौतिक प्रगति ६५%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५५ लाख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59715165"/>
                  </a:ext>
                </a:extLst>
              </a:tr>
              <a:tr h="532376">
                <a:tc>
                  <a:txBody>
                    <a:bodyPr/>
                    <a:lstStyle/>
                    <a:p>
                      <a:pPr algn="ctr"/>
                      <a:r>
                        <a:rPr lang="ne-NP" sz="1400" dirty="0">
                          <a:cs typeface="Kalimati" pitchFamily="2"/>
                        </a:rPr>
                        <a:t>६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>
                          <a:cs typeface="Kalimati" pitchFamily="2"/>
                        </a:rPr>
                        <a:t>अग्रिडाडा खानेपानी योजना,हरिनास-०५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400" dirty="0">
                          <a:cs typeface="Kalimati" pitchFamily="2"/>
                        </a:rPr>
                        <a:t>३६००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400" dirty="0" smtClean="0">
                          <a:cs typeface="Kalimati" pitchFamily="2"/>
                        </a:rPr>
                        <a:t>2 स्टेज  </a:t>
                      </a:r>
                      <a:r>
                        <a:rPr lang="ne-NP" sz="1400" baseline="0" dirty="0" smtClean="0">
                          <a:cs typeface="Kalimati" pitchFamily="2"/>
                        </a:rPr>
                        <a:t>पम्पिङ्ग</a:t>
                      </a:r>
                      <a:endParaRPr lang="en-US" sz="1400" dirty="0">
                        <a:cs typeface="Kalimati" pitchFamily="2"/>
                      </a:endParaRPr>
                    </a:p>
                    <a:p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itchFamily="2"/>
                        </a:rPr>
                        <a:t>भौतिक प्रगति ३३%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400" dirty="0" smtClean="0">
                          <a:cs typeface="Kalimati" pitchFamily="2"/>
                        </a:rPr>
                        <a:t>१ करोड ५० लाख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4475204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91400" y="685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>
                <a:cs typeface="Kalimati" pitchFamily="2"/>
              </a:rPr>
              <a:t>रकम रु. हजारमा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88FF054-A0E6-4B85-E1BD-17F22CB196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27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93379289"/>
              </p:ext>
            </p:extLst>
          </p:nvPr>
        </p:nvGraphicFramePr>
        <p:xfrm>
          <a:off x="152400" y="1410956"/>
          <a:ext cx="8915400" cy="4532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60156885"/>
                    </a:ext>
                  </a:extLst>
                </a:gridCol>
              </a:tblGrid>
              <a:tr h="1402094">
                <a:tc>
                  <a:txBody>
                    <a:bodyPr/>
                    <a:lstStyle/>
                    <a:p>
                      <a:pPr algn="ctr"/>
                      <a:r>
                        <a:rPr lang="ne-NP" sz="18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क्र.सं.</a:t>
                      </a:r>
                      <a:endParaRPr lang="en-US" sz="18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आयोजनाको नाम </a:t>
                      </a:r>
                      <a:endParaRPr lang="en-US" sz="18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विनियोजित बजेट </a:t>
                      </a:r>
                      <a:endParaRPr lang="en-US" sz="18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महत्वपुर्ण भएको  कारण </a:t>
                      </a:r>
                      <a:endParaRPr lang="en-US" sz="18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कार्यन्वयनको स्थिति</a:t>
                      </a:r>
                      <a:endParaRPr lang="en-US" sz="18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सम्पन्न गर्न आवश्यक बजेट</a:t>
                      </a:r>
                      <a:endParaRPr lang="en-US" sz="18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itchFamily="2"/>
                        </a:rPr>
                        <a:t>१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600" dirty="0" smtClean="0">
                          <a:cs typeface="Kalimati" pitchFamily="2"/>
                        </a:rPr>
                        <a:t>लौरुकखोला लि.</a:t>
                      </a:r>
                      <a:r>
                        <a:rPr lang="ne-NP" sz="1600" baseline="0" dirty="0" smtClean="0">
                          <a:cs typeface="Kalimati" pitchFamily="2"/>
                        </a:rPr>
                        <a:t> खा.पा.आ., पोखरा २४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600" dirty="0" smtClean="0">
                          <a:cs typeface="Kalimati" pitchFamily="2"/>
                        </a:rPr>
                        <a:t>५२०१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600" dirty="0" smtClean="0">
                          <a:cs typeface="Kalimati" pitchFamily="2"/>
                        </a:rPr>
                        <a:t>३ स्टेज</a:t>
                      </a:r>
                      <a:r>
                        <a:rPr lang="ne-NP" sz="1600" baseline="0" dirty="0" smtClean="0">
                          <a:cs typeface="Kalimati" pitchFamily="2"/>
                        </a:rPr>
                        <a:t> Two Way पम्पिङ्ग</a:t>
                      </a:r>
                      <a:endParaRPr lang="ne-NP" sz="1600" dirty="0" smtClean="0"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600" dirty="0" smtClean="0">
                          <a:cs typeface="Kalimati" pitchFamily="2"/>
                        </a:rPr>
                        <a:t>७०० घरधुरी</a:t>
                      </a:r>
                      <a:endParaRPr lang="ne-NP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600" dirty="0" smtClean="0">
                          <a:cs typeface="Kalimati" pitchFamily="2"/>
                        </a:rPr>
                        <a:t>भौतिक प्रगति २५%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600" dirty="0" smtClean="0">
                          <a:cs typeface="Kalimati" pitchFamily="2"/>
                        </a:rPr>
                        <a:t>७ करोड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9711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itchFamily="2"/>
                        </a:rPr>
                        <a:t>२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e-NP" sz="1600" dirty="0" smtClean="0">
                          <a:cs typeface="Kalimati" pitchFamily="2"/>
                        </a:rPr>
                        <a:t>थुमाको डाँडा खा.पा.आ. मादी ५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600" dirty="0" smtClean="0">
                          <a:cs typeface="Kalimati" pitchFamily="2"/>
                        </a:rPr>
                        <a:t>६०००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600" dirty="0" smtClean="0">
                          <a:cs typeface="Kalimati" pitchFamily="2"/>
                        </a:rPr>
                        <a:t>३७२ घरधुरी</a:t>
                      </a:r>
                      <a:endParaRPr lang="ne-NP" sz="1600" dirty="0"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600" dirty="0" smtClean="0">
                          <a:cs typeface="Kalimati" pitchFamily="2"/>
                        </a:rPr>
                        <a:t>शुद्धीकरणका संरचना  सहित 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भौतिक प्रगति २५%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600" dirty="0" smtClean="0">
                          <a:cs typeface="Kalimati" pitchFamily="2"/>
                        </a:rPr>
                        <a:t>२ करोड ५० लाख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73716625"/>
                  </a:ext>
                </a:extLst>
              </a:tr>
              <a:tr h="53237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itchFamily="2"/>
                        </a:rPr>
                        <a:t>३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600" dirty="0" smtClean="0">
                          <a:cs typeface="Kalimati" pitchFamily="2"/>
                        </a:rPr>
                        <a:t>बर्दि मिजुरे बृहत खा.पा.आ. मादी ८,९ कास्की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600" dirty="0" smtClean="0">
                          <a:cs typeface="Kalimati" pitchFamily="2"/>
                        </a:rPr>
                        <a:t>२५००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600" dirty="0" smtClean="0">
                          <a:cs typeface="Kalimati" pitchFamily="2"/>
                        </a:rPr>
                        <a:t>७३३ </a:t>
                      </a:r>
                      <a:r>
                        <a:rPr lang="ne-NP" sz="1600" dirty="0">
                          <a:cs typeface="Kalimati" pitchFamily="2"/>
                        </a:rPr>
                        <a:t>घर धुरी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600" dirty="0" smtClean="0">
                          <a:cs typeface="Kalimati" pitchFamily="2"/>
                        </a:rPr>
                        <a:t>पानीको अभाव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भौतिक प्रगति १०%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600" dirty="0" smtClean="0">
                          <a:cs typeface="Kalimati" pitchFamily="2"/>
                        </a:rPr>
                        <a:t>११ करोड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75420030"/>
                  </a:ext>
                </a:extLst>
              </a:tr>
              <a:tr h="53237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itchFamily="2"/>
                        </a:rPr>
                        <a:t>४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ne-NP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पोखरा १९, पैयू ठुलो खोला तल्लाकोट ठाटी खानेपानी योजना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ne-NP" sz="1600" dirty="0" smtClean="0">
                          <a:cs typeface="Kalimati" pitchFamily="2"/>
                        </a:rPr>
                        <a:t>३३००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600" dirty="0" smtClean="0">
                          <a:cs typeface="Kalimati" pitchFamily="2"/>
                        </a:rPr>
                        <a:t>२५0 घरधुरी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600" dirty="0" smtClean="0">
                          <a:cs typeface="Kalimati" pitchFamily="2"/>
                        </a:rPr>
                        <a:t>पानीको अभाव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ne-N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Kalimati" pitchFamily="2"/>
                        </a:rPr>
                        <a:t>भौतिक प्रगति १०%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1600" dirty="0" smtClean="0">
                          <a:cs typeface="Kalimati" pitchFamily="2"/>
                        </a:rPr>
                        <a:t>१ करोड ५० लाख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7879259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="" xmlns:a16="http://schemas.microsoft.com/office/drawing/2014/main" id="{FE3AA950-7AE8-892A-C654-E71D72A5937B}"/>
              </a:ext>
            </a:extLst>
          </p:cNvPr>
          <p:cNvSpPr txBox="1">
            <a:spLocks/>
          </p:cNvSpPr>
          <p:nvPr/>
        </p:nvSpPr>
        <p:spPr>
          <a:xfrm>
            <a:off x="1447800" y="76200"/>
            <a:ext cx="7696200" cy="1066800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2000" dirty="0" smtClean="0">
                <a:cs typeface="Kalimati" pitchFamily="2"/>
              </a:rPr>
              <a:t>वार्षिक </a:t>
            </a:r>
            <a:r>
              <a:rPr lang="ne-NP" sz="2000" dirty="0">
                <a:cs typeface="Kalimati" pitchFamily="2"/>
              </a:rPr>
              <a:t>कार्यक्रममा परेका महत्वपुर्ण आयोजनाहरुको </a:t>
            </a:r>
            <a:r>
              <a:rPr lang="en-US" sz="2000" dirty="0" smtClean="0">
                <a:cs typeface="Kalimati" pitchFamily="2"/>
              </a:rPr>
              <a:t/>
            </a:r>
            <a:br>
              <a:rPr lang="en-US" sz="2000" dirty="0" smtClean="0">
                <a:cs typeface="Kalimati" pitchFamily="2"/>
              </a:rPr>
            </a:br>
            <a:r>
              <a:rPr lang="ne-NP" sz="2000" dirty="0" smtClean="0">
                <a:cs typeface="Kalimati" pitchFamily="2"/>
              </a:rPr>
              <a:t>विवरण</a:t>
            </a:r>
            <a:r>
              <a:rPr lang="ne-NP" sz="2000" dirty="0">
                <a:cs typeface="Kalimati" pitchFamily="2"/>
              </a:rPr>
              <a:t>/ </a:t>
            </a:r>
            <a:r>
              <a:rPr lang="ne-NP" sz="2000" dirty="0" smtClean="0">
                <a:cs typeface="Kalimati" pitchFamily="2"/>
              </a:rPr>
              <a:t>स्थिति- कास्की</a:t>
            </a:r>
            <a:endParaRPr lang="en-US" sz="2000" dirty="0">
              <a:cs typeface="Kalimati" pitchFamily="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88FF054-A0E6-4B85-E1BD-17F22CB196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27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="" xmlns:a16="http://schemas.microsoft.com/office/drawing/2014/main" id="{E8298549-A058-41BE-ACB1-6C8DBA1B1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7317107"/>
              </p:ext>
            </p:extLst>
          </p:nvPr>
        </p:nvGraphicFramePr>
        <p:xfrm>
          <a:off x="381000" y="762000"/>
          <a:ext cx="83058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="" xmlns:a16="http://schemas.microsoft.com/office/drawing/2014/main" val="4017790846"/>
                    </a:ext>
                  </a:extLst>
                </a:gridCol>
              </a:tblGrid>
              <a:tr h="5283954"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endParaRPr lang="ne-NP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ne-NP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 </a:t>
                      </a:r>
                      <a:r>
                        <a:rPr lang="ne-NP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उपभोक्ता समिति जागरुक भएको आयोजनाहरुमा निर्माण कार्य सहज र छिटो सम्पन्न हुने पाइयो |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ne-NP" sz="18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ne-NP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आयोजनाहरुमा मूल तथा अन्य बिबाद र दोहोरोपन हुन नदिन स्थानीय तह संग समन्वयन गरि कार्य गर्दा फलदायी हुने देखियो |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ne-NP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ne-NP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 आयोजनाहरुमा धारा (stand post ) निर्माण कार्य नगर्दा आयोजना कम लागत र छोटो समयमा सम्पन्न हुने पाइयो |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ne-NP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ne-NP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 लिफ्टिंग आयोजनाहरुमा बिधुतिकरण कार्य (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electromechanical works</a:t>
                      </a:r>
                      <a:r>
                        <a:rPr lang="ne-NP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) प्रभावकारी कार्यान्वनका लागि सैदान्तिक र व्यवारिक ज्ञान अभिबृदी गर्न सो सम्बन्धि तालिम आवश्यक रहेको </a:t>
                      </a:r>
                      <a:endParaRPr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None/>
                      </a:pPr>
                      <a:endParaRPr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ne-NP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विधुतीय प्रणाली बाट संचालन हुने लिफ्टिंग खानेपानी आयोजनाहरुमा नेपाल बिधुत प्राधिकरण शाखा संग समन्वय गरि कार्य अगाडी बढाउदा निर्माण कार्य सहज र दिगो रुपमा संचालन हुने पाइयो |</a:t>
                      </a:r>
                    </a:p>
                    <a:p>
                      <a:pPr algn="l">
                        <a:buFont typeface="Arial" pitchFamily="34" charset="0"/>
                        <a:buNone/>
                      </a:pPr>
                      <a:endParaRPr lang="ne-NP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631838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19200" y="405825"/>
            <a:ext cx="7772399" cy="584775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११.१ कार्यान्वयनका क्रममा प्राप्त सिकाइ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F04F6B-A493-D1DD-3AA6-0518735A9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08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="" xmlns:a16="http://schemas.microsoft.com/office/drawing/2014/main" id="{E8298549-A058-41BE-ACB1-6C8DBA1B1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48854272"/>
              </p:ext>
            </p:extLst>
          </p:nvPr>
        </p:nvGraphicFramePr>
        <p:xfrm>
          <a:off x="381000" y="1269246"/>
          <a:ext cx="8305800" cy="477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="" xmlns:a16="http://schemas.microsoft.com/office/drawing/2014/main" val="4017790846"/>
                    </a:ext>
                  </a:extLst>
                </a:gridCol>
              </a:tblGrid>
              <a:tr h="339612"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solidFill>
                            <a:srgbClr val="002060"/>
                          </a:solidFill>
                          <a:cs typeface="Kalimati" pitchFamily="2"/>
                        </a:rPr>
                        <a:t>समस्याहरु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6318387"/>
                  </a:ext>
                </a:extLst>
              </a:tr>
              <a:tr h="4410942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b="1" dirty="0"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ne-NP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आयोजनामा लागत अनुमानको तुलनामा बिनियोजित बजेट न्यून भई सम्पन्न हुन धेरै समय लाग्ने </a:t>
                      </a:r>
                      <a:r>
                        <a:rPr lang="ne-NP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(लिफटिंग आयोजनाहरु </a:t>
                      </a:r>
                      <a:r>
                        <a:rPr lang="ne-NP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)</a:t>
                      </a:r>
                      <a:endParaRPr lang="ne-NP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ne-NP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ne-NP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योजनाहरुमा दोहोरोपन भइ कार्यान्वयनमा समस्या देखिएको 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ne-NP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केहि योजनाहरुमा मुहानसम्वन्धी विवाद भइ कार्यान्वयनमा समस्या देखिएको </a:t>
                      </a:r>
                      <a:r>
                        <a:rPr lang="ne-NP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l</a:t>
                      </a:r>
                    </a:p>
                    <a:p>
                      <a:endParaRPr lang="ne-NP" b="1" dirty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71600" y="0"/>
            <a:ext cx="7772399" cy="584775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८.१ कार्यान्वयनमा देखिएका समस्याहरु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F04F6B-A493-D1DD-3AA6-0518735A9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08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="" xmlns:a16="http://schemas.microsoft.com/office/drawing/2014/main" id="{E8298549-A058-41BE-ACB1-6C8DBA1B1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39829807"/>
              </p:ext>
            </p:extLst>
          </p:nvPr>
        </p:nvGraphicFramePr>
        <p:xfrm>
          <a:off x="609600" y="914400"/>
          <a:ext cx="8305800" cy="5421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="" xmlns:a16="http://schemas.microsoft.com/office/drawing/2014/main" val="4017790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प्रयासहरु: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6318387"/>
                  </a:ext>
                </a:extLst>
              </a:tr>
              <a:tr h="4750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18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दोहोरोपन भएका योजनाहरुको हकमा स्थानीय तह,संघीय खानेपानी कार्यालय, नेपाल खानेपानी संस्थान लगायतसँग समन्वय गरि कार्य अगाडी बढाइएको l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ne-NP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मुहान विवाद र समिति विवाद भएका योजनाको हकमा स्थानीय तहसँग समन्वय गरि कार्य अगाडी बढाइएको l </a:t>
                      </a:r>
                      <a:endParaRPr lang="ne-NP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विभिन्न आयोजनाहरुमा खानेपानी तथा सरसफाई सम्बन्धि निर्माण पुर्व तालिम संचालन गरि जनश्रमदान तथा निर्माण कार्य गर्न उत्प्रेरित गराइयो | </a:t>
                      </a:r>
                      <a:endParaRPr lang="ne-NP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18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71600" y="0"/>
            <a:ext cx="7772400" cy="584775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 ८.२ समस्या समाधानार्थ भएका प्रयासहरु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45A4FD-32C9-A5EF-2263-2671CD5FFF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9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="" xmlns:a16="http://schemas.microsoft.com/office/drawing/2014/main" id="{E8298549-A058-41BE-ACB1-6C8DBA1B1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31071274"/>
              </p:ext>
            </p:extLst>
          </p:nvPr>
        </p:nvGraphicFramePr>
        <p:xfrm>
          <a:off x="381000" y="1269246"/>
          <a:ext cx="8305800" cy="475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="" xmlns:a16="http://schemas.microsoft.com/office/drawing/2014/main" val="4017790846"/>
                    </a:ext>
                  </a:extLst>
                </a:gridCol>
              </a:tblGrid>
              <a:tr h="475055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आयोजनाहरु समयमै सम्पन्न गर्नका लागि प्रयाप्त बजेट बिनियोजन हुनुपर्ने l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None/>
                      </a:pPr>
                      <a:endParaRPr lang="ne-NP" sz="20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संघबाट </a:t>
                      </a:r>
                      <a:r>
                        <a:rPr lang="ne-NP" sz="20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हस्तान्तरित र प्रदेश स्तरीय बहुवर्षीय आयोजनाहरुको समयमै </a:t>
                      </a:r>
                      <a:r>
                        <a:rPr lang="ne-NP" sz="20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सम्पन्न गर्नका लागि स्रोत सुनिश्चितताको व्यवस्था मिलाउनुपर्ने l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ne-NP" sz="20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dirty="0">
                          <a:solidFill>
                            <a:schemeClr val="tx1"/>
                          </a:solidFill>
                          <a:cs typeface="Kalimati" pitchFamily="2"/>
                        </a:rPr>
                        <a:t>कर्मचारीहरुको कार्यक्षमता अभिवृद्दि तथा वृत्ति विकासका लागि स्वदेश तथा विदेशमा तालिम तथा भ्रमणको कार्यक्रम राख्नुपर्ने 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20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ne-NP" sz="20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endParaRPr lang="ne-NP" sz="20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endParaRPr lang="ne-NP" sz="2000" b="0" dirty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631838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71600" y="-22546"/>
            <a:ext cx="7772400" cy="584775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 ८.३ समस्या समाधानार्थ सुझावहरु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2929E5-83A2-EEF0-51B3-D402D1BD4D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30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="" xmlns:a16="http://schemas.microsoft.com/office/drawing/2014/main" id="{E8298549-A058-41BE-ACB1-6C8DBA1B1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78627792"/>
              </p:ext>
            </p:extLst>
          </p:nvPr>
        </p:nvGraphicFramePr>
        <p:xfrm>
          <a:off x="409721" y="1447800"/>
          <a:ext cx="8305800" cy="475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="" xmlns:a16="http://schemas.microsoft.com/office/drawing/2014/main" val="4017790846"/>
                    </a:ext>
                  </a:extLst>
                </a:gridCol>
              </a:tblGrid>
              <a:tr h="475055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आयोजना सम्पन्न गर्नका लागि प्रयाप्त बजेट बिनियोजन गर्नुपर्ने l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ne-NP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लिफ्टिंग  आयोजनाको दिगो रुपमा संचालनका लागि प्रादेशिक तहबाटै छुट्टै कार्यक्रमको व्यवस्था गरि विशेष सहुलियत तथा आपतकालीन मर्मत तथा सम्भारका लागि व्यवस्था गर्नुपर्ने l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ne-NP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itchFamily="2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itchFamily="2"/>
                        </a:rPr>
                        <a:t>नयाँ योजना छनोट गर्दा खानेपानीको पहुँच नपुगेका स्थानहरुलाई प्रथामिकता दिनुपर्ने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2400" b="0" baseline="0" dirty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ne-NP" sz="2400" b="0" baseline="0" dirty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ne-NP" sz="2400" b="0" dirty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631838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71600" y="-23409"/>
            <a:ext cx="7765472" cy="1077218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८.४.प्रदेशस्तरीय समस्या समाधान समितिमा छलफल गर्नुपर्ने समस्याहरु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58D49B-9927-46FD-983A-28A79FF5DC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20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253425"/>
            <a:ext cx="7772399" cy="584775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९.फोटोग्राफहरु</a:t>
            </a:r>
            <a:r>
              <a:rPr lang="en-US" dirty="0"/>
              <a:t>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2620" y="2362200"/>
            <a:ext cx="7781779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e-NP" sz="2800" b="1" i="1" dirty="0">
                <a:solidFill>
                  <a:srgbClr val="00B0F0"/>
                </a:solidFill>
                <a:cs typeface="Kalimati" panose="00000400000000000000" pitchFamily="2"/>
              </a:rPr>
              <a:t>निर्माण हुनु पूर्व</a:t>
            </a:r>
            <a:r>
              <a:rPr lang="en-US" sz="2800" b="1" i="1" dirty="0">
                <a:solidFill>
                  <a:srgbClr val="00B0F0"/>
                </a:solidFill>
                <a:cs typeface="Kalimati" panose="00000400000000000000" pitchFamily="2"/>
              </a:rPr>
              <a:t>, </a:t>
            </a:r>
            <a:r>
              <a:rPr lang="ne-NP" sz="2800" b="1" i="1" dirty="0">
                <a:solidFill>
                  <a:srgbClr val="00B0F0"/>
                </a:solidFill>
                <a:cs typeface="Kalimati" panose="00000400000000000000" pitchFamily="2"/>
              </a:rPr>
              <a:t>कार्यन्वयन भैरहेको र सम्पन्न भैसकेपछिको अवस्थाका प्रतिनिधिमुलक फोटोहरु ।</a:t>
            </a:r>
            <a:endParaRPr lang="en-US" sz="2800" b="1" i="1" dirty="0">
              <a:solidFill>
                <a:srgbClr val="00B0F0"/>
              </a:solidFill>
              <a:cs typeface="Kalimati" panose="00000400000000000000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EFC211-B0CD-C463-B126-E299082B09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324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9265"/>
            <a:ext cx="7772399" cy="681335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१. कार्यालयको संक्षिप्त विवरण</a:t>
            </a:r>
            <a:endParaRPr lang="en-US" sz="3200" dirty="0">
              <a:cs typeface="Kalimati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BDAB0B-5B1C-005A-5FF6-F2A9D529BA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07053729"/>
              </p:ext>
            </p:extLst>
          </p:nvPr>
        </p:nvGraphicFramePr>
        <p:xfrm>
          <a:off x="381000" y="1295400"/>
          <a:ext cx="8534400" cy="4896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6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47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88581">
                <a:tc>
                  <a:txBody>
                    <a:bodyPr/>
                    <a:lstStyle/>
                    <a:p>
                      <a:pPr algn="ctr"/>
                      <a:r>
                        <a:rPr lang="ne-NP" sz="2400" dirty="0">
                          <a:cs typeface="Kalimati" panose="00000400000000000000" pitchFamily="2"/>
                        </a:rPr>
                        <a:t>शिर्षक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>
                          <a:cs typeface="Kalimati" panose="00000400000000000000" pitchFamily="2"/>
                        </a:rPr>
                        <a:t>विवरण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8128">
                <a:tc>
                  <a:txBody>
                    <a:bodyPr/>
                    <a:lstStyle/>
                    <a:p>
                      <a:pPr algn="ctr"/>
                      <a:r>
                        <a:rPr lang="ne-NP" sz="2400" dirty="0">
                          <a:cs typeface="Kalimati" panose="00000400000000000000" pitchFamily="2"/>
                        </a:rPr>
                        <a:t>परिचय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400" dirty="0">
                          <a:cs typeface="Kalimati" panose="00000400000000000000" pitchFamily="2"/>
                        </a:rPr>
                        <a:t>खानेपानी तथा सरसफाई डिभिजन कार्यालय, स्याङ्गजा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0882">
                <a:tc>
                  <a:txBody>
                    <a:bodyPr/>
                    <a:lstStyle/>
                    <a:p>
                      <a:pPr algn="ctr"/>
                      <a:r>
                        <a:rPr lang="ne-NP" sz="2400" dirty="0">
                          <a:cs typeface="Kalimati" panose="00000400000000000000" pitchFamily="2"/>
                        </a:rPr>
                        <a:t>कार्यक्षेत्र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400" dirty="0">
                          <a:cs typeface="Kalimati" panose="00000400000000000000" pitchFamily="2"/>
                        </a:rPr>
                        <a:t>स्याङ्गजा र कास्की जिल्ला</a:t>
                      </a:r>
                      <a:r>
                        <a:rPr lang="ne-NP" sz="2400" baseline="0" dirty="0">
                          <a:cs typeface="Kalimati" panose="00000400000000000000" pitchFamily="2"/>
                        </a:rPr>
                        <a:t> 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95366">
                <a:tc>
                  <a:txBody>
                    <a:bodyPr/>
                    <a:lstStyle/>
                    <a:p>
                      <a:pPr algn="ctr"/>
                      <a:r>
                        <a:rPr lang="ne-NP" sz="2400" dirty="0">
                          <a:cs typeface="Kalimati" panose="00000400000000000000" pitchFamily="2"/>
                        </a:rPr>
                        <a:t>कार्यालयको अवस्था 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e-NP" sz="2400" dirty="0">
                          <a:cs typeface="Kalimati" panose="00000400000000000000" pitchFamily="2"/>
                        </a:rPr>
                        <a:t>खानेपानी तथा सरसफाई डिभिजन कार्यालय स्याङ्गजा,पुतलीखेत स्यान्ग्जामा आफ्नै भवन बाट सेवा दिइएको</a:t>
                      </a:r>
                      <a:r>
                        <a:rPr lang="ne-NP" sz="2400" baseline="0" dirty="0">
                          <a:cs typeface="Kalimati" panose="00000400000000000000" pitchFamily="2"/>
                        </a:rPr>
                        <a:t> </a:t>
                      </a:r>
                    </a:p>
                    <a:p>
                      <a:r>
                        <a:rPr lang="ne-NP" sz="2400" dirty="0">
                          <a:cs typeface="Kalimati" panose="00000400000000000000" pitchFamily="2"/>
                        </a:rPr>
                        <a:t>इकाई कार्यालय अन्तर्गत पोखरा-१७ ड्यामसाइड बाट भाडाको घरबाट सेवा दिइएको</a:t>
                      </a:r>
                      <a:r>
                        <a:rPr lang="ne-NP" sz="2400" baseline="0" dirty="0">
                          <a:cs typeface="Kalimati" panose="00000400000000000000" pitchFamily="2"/>
                        </a:rPr>
                        <a:t> 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9043">
                <a:tc>
                  <a:txBody>
                    <a:bodyPr/>
                    <a:lstStyle/>
                    <a:p>
                      <a:pPr algn="ctr"/>
                      <a:r>
                        <a:rPr lang="ne-NP" sz="2400" dirty="0">
                          <a:cs typeface="Kalimati" panose="00000400000000000000" pitchFamily="2"/>
                        </a:rPr>
                        <a:t>लक्ष्य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ne-NP" sz="2400" b="0" dirty="0">
                          <a:cs typeface="Kalimati" panose="00000400000000000000" pitchFamily="2"/>
                        </a:rPr>
                        <a:t>भरपर्दो,गुणस्तरीय र सर्वसुलभ खानेपानी तथा सरसफाई सेवा विस्तार गर्ने </a:t>
                      </a:r>
                      <a:endParaRPr lang="en-US" sz="2000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218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>
          <a:xfrm>
            <a:off x="2209800" y="6457950"/>
            <a:ext cx="4478370" cy="4000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काँहुडाडा बृहत खा पा आ, पोखरा ११, कास्की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1"/>
            <a:ext cx="891540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84508"/>
            <a:ext cx="8915400" cy="2992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284" b="4938"/>
          <a:stretch>
            <a:fillRect/>
          </a:stretch>
        </p:blipFill>
        <p:spPr>
          <a:xfrm rot="5400000">
            <a:off x="773824" y="2602624"/>
            <a:ext cx="3405352" cy="48006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E16AE43-56CF-461B-96CA-83E635D01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4343400"/>
            <a:ext cx="2773018" cy="838200"/>
          </a:xfrm>
        </p:spPr>
        <p:txBody>
          <a:bodyPr>
            <a:noAutofit/>
          </a:bodyPr>
          <a:lstStyle/>
          <a:p>
            <a:r>
              <a:rPr lang="ne-NP" sz="2000" dirty="0">
                <a:solidFill>
                  <a:schemeClr val="tx1"/>
                </a:solidFill>
                <a:cs typeface="Kalimati" pitchFamily="2"/>
              </a:rPr>
              <a:t>च्यूरीखर्क खा.पा.आ.रुपा </a:t>
            </a:r>
            <a:r>
              <a:rPr lang="ne-NP" sz="2000" dirty="0" smtClean="0">
                <a:solidFill>
                  <a:schemeClr val="tx1"/>
                </a:solidFill>
                <a:cs typeface="Kalimati" pitchFamily="2"/>
              </a:rPr>
              <a:t> </a:t>
            </a:r>
            <a:r>
              <a:rPr lang="ne-NP" sz="2000" dirty="0">
                <a:solidFill>
                  <a:schemeClr val="tx1"/>
                </a:solidFill>
                <a:cs typeface="Kalimati" pitchFamily="2"/>
              </a:rPr>
              <a:t>कास्की</a:t>
            </a:r>
            <a:endParaRPr lang="en-US" sz="2000" dirty="0">
              <a:solidFill>
                <a:schemeClr val="tx1"/>
              </a:solidFill>
              <a:cs typeface="Kalimati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7E8945-F066-575D-88AA-BE10D8A23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4491400" cy="3148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2755" y="-232155"/>
            <a:ext cx="3650492" cy="42672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919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6900712395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392" y="173666"/>
            <a:ext cx="8848650" cy="55413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60198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e-NP" sz="2000" dirty="0">
                <a:cs typeface="Kalimati" pitchFamily="2"/>
              </a:rPr>
              <a:t>अकला वडा </a:t>
            </a:r>
            <a:r>
              <a:rPr lang="en-US" sz="2000" dirty="0" err="1">
                <a:cs typeface="Kalimati" pitchFamily="2"/>
              </a:rPr>
              <a:t>खा</a:t>
            </a:r>
            <a:r>
              <a:rPr lang="en-US" sz="2000" dirty="0">
                <a:cs typeface="Kalimati" pitchFamily="2"/>
              </a:rPr>
              <a:t>.</a:t>
            </a:r>
            <a:r>
              <a:rPr lang="ne-NP" sz="2000" dirty="0">
                <a:cs typeface="Kalimati" pitchFamily="2"/>
              </a:rPr>
              <a:t> </a:t>
            </a:r>
            <a:r>
              <a:rPr lang="en-US" sz="2000" dirty="0" err="1">
                <a:cs typeface="Kalimati" pitchFamily="2"/>
              </a:rPr>
              <a:t>पा</a:t>
            </a:r>
            <a:r>
              <a:rPr lang="en-US" sz="2000" dirty="0">
                <a:cs typeface="Kalimati" pitchFamily="2"/>
              </a:rPr>
              <a:t>. </a:t>
            </a:r>
            <a:r>
              <a:rPr lang="ne-NP" sz="2000" dirty="0">
                <a:cs typeface="Kalimati" pitchFamily="2"/>
              </a:rPr>
              <a:t>पोखरा -१९ कास्की</a:t>
            </a:r>
            <a:r>
              <a:rPr lang="en-US" sz="2000" dirty="0">
                <a:cs typeface="Kalimati" pitchFamily="2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84377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38B3872-F5D7-DD0D-A7F1-1758E96C4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00" r="8333"/>
          <a:stretch>
            <a:fillRect/>
          </a:stretch>
        </p:blipFill>
        <p:spPr>
          <a:xfrm>
            <a:off x="4724400" y="2667000"/>
            <a:ext cx="4343400" cy="4114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4A25A5D-BB09-5C7B-FC44-D31303BE1C09}"/>
              </a:ext>
            </a:extLst>
          </p:cNvPr>
          <p:cNvSpPr txBox="1">
            <a:spLocks/>
          </p:cNvSpPr>
          <p:nvPr/>
        </p:nvSpPr>
        <p:spPr>
          <a:xfrm>
            <a:off x="4800600" y="1219200"/>
            <a:ext cx="4267200" cy="6858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2000" dirty="0">
                <a:cs typeface="Kalimati" pitchFamily="2"/>
              </a:rPr>
              <a:t>लामागाउँ खानेपानी टंकी निर्माण खानेपानी  आयोजना</a:t>
            </a:r>
            <a:endParaRPr lang="en-US" sz="2000" dirty="0">
              <a:cs typeface="Kalimat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E444D5-7972-76D5-CADF-C199D006E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94" r="12687"/>
          <a:stretch>
            <a:fillRect/>
          </a:stretch>
        </p:blipFill>
        <p:spPr>
          <a:xfrm>
            <a:off x="152400" y="76200"/>
            <a:ext cx="4419600" cy="43546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30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B80961-0268-636B-7276-0759D7B2EAE2}"/>
              </a:ext>
            </a:extLst>
          </p:cNvPr>
          <p:cNvSpPr txBox="1">
            <a:spLocks/>
          </p:cNvSpPr>
          <p:nvPr/>
        </p:nvSpPr>
        <p:spPr>
          <a:xfrm>
            <a:off x="1828800" y="5105400"/>
            <a:ext cx="5334000" cy="4616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2000" dirty="0">
                <a:cs typeface="Kalimati" pitchFamily="2"/>
              </a:rPr>
              <a:t>साँग्दी लस्ती खा.पा.आ. माछापुच्छ्रे ४ कास्की</a:t>
            </a:r>
            <a:endParaRPr lang="en-US" sz="2000" dirty="0">
              <a:cs typeface="Kalimati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B626EB-FE2B-C509-2796-D1792EBFE4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34" r="9333"/>
          <a:stretch>
            <a:fillRect/>
          </a:stretch>
        </p:blipFill>
        <p:spPr>
          <a:xfrm>
            <a:off x="76200" y="209550"/>
            <a:ext cx="4419600" cy="428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BD6D39-E088-5142-5274-4F4906F7D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27" r="11842"/>
          <a:stretch>
            <a:fillRect/>
          </a:stretch>
        </p:blipFill>
        <p:spPr>
          <a:xfrm>
            <a:off x="4572000" y="228600"/>
            <a:ext cx="4495800" cy="426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115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C5ED8DE-746D-6E37-4205-85DA4F52F3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5" b="13627"/>
          <a:stretch>
            <a:fillRect/>
          </a:stretch>
        </p:blipFill>
        <p:spPr>
          <a:xfrm rot="5400000">
            <a:off x="-969334" y="1143000"/>
            <a:ext cx="5791200" cy="381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CFA5CC-B20A-FB80-CEE2-1680D1FCBA83}"/>
              </a:ext>
            </a:extLst>
          </p:cNvPr>
          <p:cNvSpPr txBox="1"/>
          <p:nvPr/>
        </p:nvSpPr>
        <p:spPr>
          <a:xfrm>
            <a:off x="2819400" y="6096000"/>
            <a:ext cx="2753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2000" dirty="0">
                <a:cs typeface="Kalimati" pitchFamily="2"/>
              </a:rPr>
              <a:t>रतनपाण्डे खा.पा.आ</a:t>
            </a:r>
            <a:r>
              <a:rPr lang="ne-NP" sz="2000" dirty="0" smtClean="0">
                <a:cs typeface="Kalimati" pitchFamily="2"/>
              </a:rPr>
              <a:t>.</a:t>
            </a:r>
            <a:endParaRPr lang="en-US" sz="2000" dirty="0" smtClean="0">
              <a:cs typeface="Kalimati" pitchFamily="2"/>
            </a:endParaRPr>
          </a:p>
          <a:p>
            <a:pPr algn="ctr"/>
            <a:r>
              <a:rPr lang="ne-NP" sz="2000" dirty="0" smtClean="0">
                <a:cs typeface="Kalimati" pitchFamily="2"/>
              </a:rPr>
              <a:t>पोखरा १३</a:t>
            </a:r>
            <a:endParaRPr lang="en-US" sz="2000" dirty="0">
              <a:cs typeface="Kalimati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FE03AE-27CC-D5E9-A499-41721E470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48" r="9589" b="-4110"/>
          <a:stretch>
            <a:fillRect/>
          </a:stretch>
        </p:blipFill>
        <p:spPr>
          <a:xfrm>
            <a:off x="3919868" y="152400"/>
            <a:ext cx="5181600" cy="6019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3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62A8FB-A415-3C37-A877-EA7860CC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761"/>
          <a:stretch>
            <a:fillRect/>
          </a:stretch>
        </p:blipFill>
        <p:spPr>
          <a:xfrm>
            <a:off x="4582633" y="166480"/>
            <a:ext cx="4419600" cy="4634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A3BA21-FA88-58E3-11FF-B7256712E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54" r="13934"/>
          <a:stretch>
            <a:fillRect/>
          </a:stretch>
        </p:blipFill>
        <p:spPr>
          <a:xfrm>
            <a:off x="76200" y="152400"/>
            <a:ext cx="4419600" cy="464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325F5C1-C679-8C86-1D91-56ADB2594C69}"/>
              </a:ext>
            </a:extLst>
          </p:cNvPr>
          <p:cNvSpPr txBox="1"/>
          <p:nvPr/>
        </p:nvSpPr>
        <p:spPr>
          <a:xfrm>
            <a:off x="2667000" y="5181600"/>
            <a:ext cx="4121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2000" dirty="0">
                <a:cs typeface="Kalimati" pitchFamily="2"/>
              </a:rPr>
              <a:t>माछापुच्छ्रे १ </a:t>
            </a:r>
            <a:r>
              <a:rPr lang="en-US" sz="2000" dirty="0" err="1">
                <a:cs typeface="Kalimati" pitchFamily="2"/>
              </a:rPr>
              <a:t>खानेपानी</a:t>
            </a:r>
            <a:r>
              <a:rPr lang="en-US" sz="2000" dirty="0">
                <a:cs typeface="Kalimati" pitchFamily="2"/>
              </a:rPr>
              <a:t> </a:t>
            </a:r>
            <a:r>
              <a:rPr lang="en-US" sz="2000" dirty="0" err="1">
                <a:cs typeface="Kalimati" pitchFamily="2"/>
              </a:rPr>
              <a:t>योजना</a:t>
            </a:r>
            <a:r>
              <a:rPr lang="ne-NP" sz="2000" dirty="0">
                <a:cs typeface="Kalimati" pitchFamily="2"/>
              </a:rPr>
              <a:t>, कास्की</a:t>
            </a:r>
            <a:endParaRPr lang="en-US" sz="2000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4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9C439B-9B3D-257C-DE9B-FEA11543A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6172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552A54-C8F8-4211-8CAD-9FF0F1050308}"/>
              </a:ext>
            </a:extLst>
          </p:cNvPr>
          <p:cNvSpPr txBox="1"/>
          <p:nvPr/>
        </p:nvSpPr>
        <p:spPr>
          <a:xfrm>
            <a:off x="2126974" y="6400800"/>
            <a:ext cx="4121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1600" dirty="0">
                <a:cs typeface="Kalimati" pitchFamily="2"/>
              </a:rPr>
              <a:t>ढिकुरपोखरी पाउदुरकोट </a:t>
            </a:r>
            <a:r>
              <a:rPr lang="en-US" sz="1600" dirty="0" err="1">
                <a:cs typeface="Kalimati" pitchFamily="2"/>
              </a:rPr>
              <a:t>खानेपानी</a:t>
            </a:r>
            <a:r>
              <a:rPr lang="en-US" sz="1600" dirty="0">
                <a:cs typeface="Kalimati" pitchFamily="2"/>
              </a:rPr>
              <a:t> </a:t>
            </a:r>
            <a:r>
              <a:rPr lang="en-US" sz="1600" dirty="0" err="1">
                <a:cs typeface="Kalimati" pitchFamily="2"/>
              </a:rPr>
              <a:t>योजना</a:t>
            </a:r>
            <a:r>
              <a:rPr lang="ne-NP" sz="1600" dirty="0">
                <a:cs typeface="Kalimati" pitchFamily="2"/>
              </a:rPr>
              <a:t>, कास्की</a:t>
            </a:r>
            <a:endParaRPr lang="en-US" sz="1600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29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E6BF39-9C29-C966-2E74-F81288471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4" y="86833"/>
            <a:ext cx="8763000" cy="6229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87B94B0-FC8F-8ABF-1ADB-C8F25A39FC8D}"/>
              </a:ext>
            </a:extLst>
          </p:cNvPr>
          <p:cNvSpPr txBox="1"/>
          <p:nvPr/>
        </p:nvSpPr>
        <p:spPr>
          <a:xfrm>
            <a:off x="2590800" y="6324600"/>
            <a:ext cx="4121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dirty="0">
                <a:cs typeface="Kalimati" pitchFamily="2"/>
              </a:rPr>
              <a:t>चितेपानी </a:t>
            </a:r>
            <a:r>
              <a:rPr lang="en-US" dirty="0" err="1">
                <a:cs typeface="Kalimati" pitchFamily="2"/>
              </a:rPr>
              <a:t>खानेपानी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योजना</a:t>
            </a:r>
            <a:r>
              <a:rPr lang="ne-NP" dirty="0">
                <a:cs typeface="Kalimati" pitchFamily="2"/>
              </a:rPr>
              <a:t>, कास्की</a:t>
            </a:r>
            <a:endParaRPr lang="en-US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29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AA42A5-370A-30F7-5105-E0AE7CB12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21" r="15779"/>
          <a:stretch>
            <a:fillRect/>
          </a:stretch>
        </p:blipFill>
        <p:spPr>
          <a:xfrm>
            <a:off x="4999070" y="139998"/>
            <a:ext cx="4003163" cy="4514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D00963-0417-E020-203C-5F5B0C953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50" r="7500"/>
          <a:stretch>
            <a:fillRect/>
          </a:stretch>
        </p:blipFill>
        <p:spPr>
          <a:xfrm>
            <a:off x="86833" y="139998"/>
            <a:ext cx="48006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AA40F9-BCAB-E5B4-B427-C4ACCD132B1C}"/>
              </a:ext>
            </a:extLst>
          </p:cNvPr>
          <p:cNvSpPr txBox="1"/>
          <p:nvPr/>
        </p:nvSpPr>
        <p:spPr>
          <a:xfrm>
            <a:off x="2971800" y="5029200"/>
            <a:ext cx="4121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dirty="0">
                <a:cs typeface="Kalimati" pitchFamily="2"/>
              </a:rPr>
              <a:t>हंसपुर </a:t>
            </a:r>
            <a:r>
              <a:rPr lang="en-US" dirty="0" err="1">
                <a:cs typeface="Kalimati" pitchFamily="2"/>
              </a:rPr>
              <a:t>खानेपानी</a:t>
            </a:r>
            <a:r>
              <a:rPr lang="en-US" dirty="0">
                <a:cs typeface="Kalimati" pitchFamily="2"/>
              </a:rPr>
              <a:t> </a:t>
            </a:r>
            <a:r>
              <a:rPr lang="en-US" dirty="0" err="1">
                <a:cs typeface="Kalimati" pitchFamily="2"/>
              </a:rPr>
              <a:t>योजना</a:t>
            </a:r>
            <a:r>
              <a:rPr lang="ne-NP" dirty="0">
                <a:cs typeface="Kalimati" pitchFamily="2"/>
              </a:rPr>
              <a:t>, </a:t>
            </a:r>
            <a:endParaRPr lang="ne-NP" dirty="0" smtClean="0">
              <a:cs typeface="Kalimati" pitchFamily="2"/>
            </a:endParaRPr>
          </a:p>
          <a:p>
            <a:pPr algn="ctr"/>
            <a:r>
              <a:rPr lang="ne-NP" dirty="0" smtClean="0">
                <a:cs typeface="Kalimati" pitchFamily="2"/>
              </a:rPr>
              <a:t>रुपा ७ </a:t>
            </a:r>
            <a:r>
              <a:rPr lang="en-US" dirty="0" smtClean="0">
                <a:cs typeface="Kalimati" pitchFamily="2"/>
              </a:rPr>
              <a:t>, </a:t>
            </a:r>
            <a:r>
              <a:rPr lang="ne-NP" dirty="0" smtClean="0">
                <a:cs typeface="Kalimati" pitchFamily="2"/>
              </a:rPr>
              <a:t>कास्की</a:t>
            </a:r>
            <a:endParaRPr lang="en-US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24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260672" cy="685800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ne-NP" sz="2000" dirty="0">
                <a:cs typeface="Kalimati" pitchFamily="2"/>
              </a:rPr>
              <a:t>कार्यालयको संक्षिप्त </a:t>
            </a:r>
            <a:r>
              <a:rPr lang="ne-NP" sz="2000" dirty="0" smtClean="0">
                <a:cs typeface="Kalimati" pitchFamily="2"/>
              </a:rPr>
              <a:t>विवरण</a:t>
            </a:r>
            <a:br>
              <a:rPr lang="ne-NP" sz="2000" dirty="0" smtClean="0">
                <a:cs typeface="Kalimati" pitchFamily="2"/>
              </a:rPr>
            </a:br>
            <a:r>
              <a:rPr lang="en-US" sz="2000" dirty="0" smtClean="0">
                <a:cs typeface="Kalimati" pitchFamily="2"/>
              </a:rPr>
              <a:t>(</a:t>
            </a:r>
            <a:r>
              <a:rPr lang="ne-NP" sz="2000" dirty="0" smtClean="0">
                <a:cs typeface="Kalimati" pitchFamily="2"/>
              </a:rPr>
              <a:t> </a:t>
            </a:r>
            <a:r>
              <a:rPr lang="ne-NP" sz="2000" dirty="0">
                <a:cs typeface="Kalimati" pitchFamily="2"/>
              </a:rPr>
              <a:t>सङ्गठनात्मक </a:t>
            </a:r>
            <a:r>
              <a:rPr lang="ne-NP" sz="2000" dirty="0" smtClean="0">
                <a:cs typeface="Kalimati" pitchFamily="2"/>
              </a:rPr>
              <a:t>चार्ट</a:t>
            </a:r>
            <a:r>
              <a:rPr lang="en-US" sz="2000" dirty="0" smtClean="0">
                <a:cs typeface="Kalimati" pitchFamily="2"/>
              </a:rPr>
              <a:t>)</a:t>
            </a:r>
            <a:endParaRPr lang="en-US" sz="2000" dirty="0">
              <a:cs typeface="Kalimati" pitchFamily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21102" y="1222054"/>
            <a:ext cx="6832537" cy="4569146"/>
            <a:chOff x="1021102" y="1144426"/>
            <a:chExt cx="6832537" cy="4569146"/>
          </a:xfrm>
        </p:grpSpPr>
        <p:sp>
          <p:nvSpPr>
            <p:cNvPr id="7" name="Freeform 6"/>
            <p:cNvSpPr/>
            <p:nvPr/>
          </p:nvSpPr>
          <p:spPr>
            <a:xfrm>
              <a:off x="6333876" y="2561922"/>
              <a:ext cx="253293" cy="5165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16502"/>
                  </a:lnTo>
                  <a:lnTo>
                    <a:pt x="253293" y="51650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4406667" y="1705842"/>
              <a:ext cx="2602659" cy="29466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6767"/>
                  </a:lnTo>
                  <a:lnTo>
                    <a:pt x="2602659" y="176767"/>
                  </a:lnTo>
                  <a:lnTo>
                    <a:pt x="2602659" y="294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4796160" y="4097471"/>
              <a:ext cx="168424" cy="5165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16502"/>
                  </a:lnTo>
                  <a:lnTo>
                    <a:pt x="168424" y="51650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5199572" y="3359131"/>
              <a:ext cx="91440" cy="176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7127" y="0"/>
                  </a:moveTo>
                  <a:lnTo>
                    <a:pt x="107127" y="59027"/>
                  </a:lnTo>
                  <a:lnTo>
                    <a:pt x="45720" y="59027"/>
                  </a:lnTo>
                  <a:lnTo>
                    <a:pt x="45720" y="17692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5260980" y="2561922"/>
              <a:ext cx="91440" cy="23579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3579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4406667" y="1705842"/>
              <a:ext cx="900033" cy="29466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6767"/>
                  </a:lnTo>
                  <a:lnTo>
                    <a:pt x="900033" y="176767"/>
                  </a:lnTo>
                  <a:lnTo>
                    <a:pt x="900033" y="294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321658" y="4911703"/>
              <a:ext cx="168424" cy="5165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16502"/>
                  </a:lnTo>
                  <a:lnTo>
                    <a:pt x="168424" y="51650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3725071" y="4114493"/>
              <a:ext cx="91440" cy="23579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3579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3725071" y="3376153"/>
              <a:ext cx="91440" cy="176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7127" y="0"/>
                  </a:moveTo>
                  <a:lnTo>
                    <a:pt x="107127" y="59027"/>
                  </a:lnTo>
                  <a:lnTo>
                    <a:pt x="45720" y="59027"/>
                  </a:lnTo>
                  <a:lnTo>
                    <a:pt x="45720" y="17692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3786478" y="2578944"/>
              <a:ext cx="91440" cy="23579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3579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3832198" y="1705842"/>
              <a:ext cx="574468" cy="29466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4468" y="0"/>
                  </a:moveTo>
                  <a:lnTo>
                    <a:pt x="574468" y="176767"/>
                  </a:lnTo>
                  <a:lnTo>
                    <a:pt x="0" y="176767"/>
                  </a:lnTo>
                  <a:lnTo>
                    <a:pt x="0" y="294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1335767" y="4916363"/>
              <a:ext cx="237820" cy="5165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16502"/>
                  </a:lnTo>
                  <a:lnTo>
                    <a:pt x="237820" y="51650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1924235" y="4119153"/>
              <a:ext cx="91440" cy="23579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3579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1924235" y="3380813"/>
              <a:ext cx="91440" cy="176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7127" y="0"/>
                  </a:moveTo>
                  <a:lnTo>
                    <a:pt x="107127" y="59027"/>
                  </a:lnTo>
                  <a:lnTo>
                    <a:pt x="45720" y="59027"/>
                  </a:lnTo>
                  <a:lnTo>
                    <a:pt x="45720" y="17692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1969955" y="1705842"/>
              <a:ext cx="2436711" cy="23579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436711" y="0"/>
                  </a:moveTo>
                  <a:lnTo>
                    <a:pt x="2436711" y="117897"/>
                  </a:lnTo>
                  <a:lnTo>
                    <a:pt x="0" y="117897"/>
                  </a:lnTo>
                  <a:lnTo>
                    <a:pt x="0" y="23579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2677614" y="1144426"/>
              <a:ext cx="3458105" cy="561415"/>
            </a:xfrm>
            <a:custGeom>
              <a:avLst/>
              <a:gdLst>
                <a:gd name="connsiteX0" fmla="*/ 0 w 3458105"/>
                <a:gd name="connsiteY0" fmla="*/ 0 h 561415"/>
                <a:gd name="connsiteX1" fmla="*/ 3458105 w 3458105"/>
                <a:gd name="connsiteY1" fmla="*/ 0 h 561415"/>
                <a:gd name="connsiteX2" fmla="*/ 3458105 w 3458105"/>
                <a:gd name="connsiteY2" fmla="*/ 561415 h 561415"/>
                <a:gd name="connsiteX3" fmla="*/ 0 w 3458105"/>
                <a:gd name="connsiteY3" fmla="*/ 561415 h 561415"/>
                <a:gd name="connsiteX4" fmla="*/ 0 w 3458105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8105" h="561415">
                  <a:moveTo>
                    <a:pt x="0" y="0"/>
                  </a:moveTo>
                  <a:lnTo>
                    <a:pt x="3458105" y="0"/>
                  </a:lnTo>
                  <a:lnTo>
                    <a:pt x="3458105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kern="1200" baseline="0" dirty="0">
                  <a:solidFill>
                    <a:schemeClr val="tx1"/>
                  </a:solidFill>
                  <a:cs typeface="Kalimati" pitchFamily="2"/>
                </a:rPr>
                <a:t>डिभिजन प्रमुख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kern="1200" baseline="0" dirty="0">
                  <a:solidFill>
                    <a:schemeClr val="tx1"/>
                  </a:solidFill>
                  <a:cs typeface="Kalimati" pitchFamily="2"/>
                </a:rPr>
                <a:t>अधिकृतस्तर दशौं</a:t>
              </a:r>
              <a:r>
                <a:rPr lang="en-US" sz="1000" b="1" kern="1200" baseline="0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kern="1200" baseline="0" dirty="0">
                  <a:solidFill>
                    <a:schemeClr val="tx1"/>
                  </a:solidFill>
                  <a:cs typeface="Kalimati" pitchFamily="2"/>
                </a:rPr>
                <a:t>नवौं तह </a:t>
              </a:r>
              <a:r>
                <a:rPr lang="en-US" sz="1000" b="1" kern="1200" baseline="0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kern="1200" baseline="0" dirty="0">
                  <a:solidFill>
                    <a:schemeClr val="tx1"/>
                  </a:solidFill>
                  <a:cs typeface="Kalimati" pitchFamily="2"/>
                </a:rPr>
                <a:t>इन्जि</a:t>
              </a:r>
              <a:r>
                <a:rPr lang="en-US" sz="1000" b="1" kern="1200" baseline="0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kern="1200" baseline="0" dirty="0">
                  <a:solidFill>
                    <a:schemeClr val="tx1"/>
                  </a:solidFill>
                  <a:cs typeface="Kalimati" pitchFamily="2"/>
                </a:rPr>
                <a:t> सिभिल </a:t>
              </a:r>
              <a:r>
                <a:rPr lang="en-US" sz="1000" b="1" kern="1200" baseline="0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kern="1200" baseline="0" dirty="0">
                  <a:solidFill>
                    <a:schemeClr val="tx1"/>
                  </a:solidFill>
                  <a:cs typeface="Kalimati" pitchFamily="2"/>
                </a:rPr>
                <a:t>स्यानिटरी </a:t>
              </a:r>
              <a:r>
                <a:rPr lang="en-US" sz="1000" b="1" kern="1200" baseline="0" dirty="0">
                  <a:solidFill>
                    <a:schemeClr val="tx1"/>
                  </a:solidFill>
                  <a:cs typeface="Kalimati" pitchFamily="2"/>
                </a:rPr>
                <a:t>)-</a:t>
              </a:r>
              <a:r>
                <a:rPr lang="ne-NP" sz="1000" b="1" kern="1200" baseline="0" dirty="0">
                  <a:solidFill>
                    <a:schemeClr val="tx1"/>
                  </a:solidFill>
                  <a:cs typeface="Kalimati" pitchFamily="2"/>
                </a:rPr>
                <a:t>१</a:t>
              </a:r>
              <a:endParaRPr lang="en-US" sz="1000" b="1" kern="1200" baseline="0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021102" y="1941636"/>
              <a:ext cx="1897707" cy="583097"/>
            </a:xfrm>
            <a:custGeom>
              <a:avLst/>
              <a:gdLst>
                <a:gd name="connsiteX0" fmla="*/ 0 w 1897707"/>
                <a:gd name="connsiteY0" fmla="*/ 0 h 583097"/>
                <a:gd name="connsiteX1" fmla="*/ 1897707 w 1897707"/>
                <a:gd name="connsiteY1" fmla="*/ 0 h 583097"/>
                <a:gd name="connsiteX2" fmla="*/ 1897707 w 1897707"/>
                <a:gd name="connsiteY2" fmla="*/ 583097 h 583097"/>
                <a:gd name="connsiteX3" fmla="*/ 0 w 1897707"/>
                <a:gd name="connsiteY3" fmla="*/ 583097 h 583097"/>
                <a:gd name="connsiteX4" fmla="*/ 0 w 1897707"/>
                <a:gd name="connsiteY4" fmla="*/ 0 h 58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707" h="583097">
                  <a:moveTo>
                    <a:pt x="0" y="0"/>
                  </a:moveTo>
                  <a:lnTo>
                    <a:pt x="1897707" y="0"/>
                  </a:lnTo>
                  <a:lnTo>
                    <a:pt x="1897707" y="583097"/>
                  </a:lnTo>
                  <a:lnTo>
                    <a:pt x="0" y="58309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खानेपानी व्यवस्थापन शाखा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1142996" y="2819398"/>
              <a:ext cx="1776733" cy="561415"/>
            </a:xfrm>
            <a:custGeom>
              <a:avLst/>
              <a:gdLst>
                <a:gd name="connsiteX0" fmla="*/ 0 w 1776733"/>
                <a:gd name="connsiteY0" fmla="*/ 0 h 561415"/>
                <a:gd name="connsiteX1" fmla="*/ 1776733 w 1776733"/>
                <a:gd name="connsiteY1" fmla="*/ 0 h 561415"/>
                <a:gd name="connsiteX2" fmla="*/ 1776733 w 1776733"/>
                <a:gd name="connsiteY2" fmla="*/ 561415 h 561415"/>
                <a:gd name="connsiteX3" fmla="*/ 0 w 1776733"/>
                <a:gd name="connsiteY3" fmla="*/ 561415 h 561415"/>
                <a:gd name="connsiteX4" fmla="*/ 0 w 1776733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733" h="561415">
                  <a:moveTo>
                    <a:pt x="0" y="0"/>
                  </a:moveTo>
                  <a:lnTo>
                    <a:pt x="1776733" y="0"/>
                  </a:lnTo>
                  <a:lnTo>
                    <a:pt x="1776733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इन्जिनियर अधिकृतस्तर सातौं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आठौं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इन्जि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सिभिल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स्या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)-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२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189970" y="3557738"/>
              <a:ext cx="1559971" cy="561415"/>
            </a:xfrm>
            <a:custGeom>
              <a:avLst/>
              <a:gdLst>
                <a:gd name="connsiteX0" fmla="*/ 0 w 1559971"/>
                <a:gd name="connsiteY0" fmla="*/ 0 h 561415"/>
                <a:gd name="connsiteX1" fmla="*/ 1559971 w 1559971"/>
                <a:gd name="connsiteY1" fmla="*/ 0 h 561415"/>
                <a:gd name="connsiteX2" fmla="*/ 1559971 w 1559971"/>
                <a:gd name="connsiteY2" fmla="*/ 561415 h 561415"/>
                <a:gd name="connsiteX3" fmla="*/ 0 w 1559971"/>
                <a:gd name="connsiteY3" fmla="*/ 561415 h 561415"/>
                <a:gd name="connsiteX4" fmla="*/ 0 w 1559971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971" h="561415">
                  <a:moveTo>
                    <a:pt x="0" y="0"/>
                  </a:moveTo>
                  <a:lnTo>
                    <a:pt x="1559971" y="0"/>
                  </a:lnTo>
                  <a:lnTo>
                    <a:pt x="1559971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सब इन्जिनियर अधिकृत पाचौं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छैटौं तह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इन्जि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सिभिल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स्या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)-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२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77220" y="4354947"/>
              <a:ext cx="1585470" cy="561415"/>
            </a:xfrm>
            <a:custGeom>
              <a:avLst/>
              <a:gdLst>
                <a:gd name="connsiteX0" fmla="*/ 0 w 1585470"/>
                <a:gd name="connsiteY0" fmla="*/ 0 h 561415"/>
                <a:gd name="connsiteX1" fmla="*/ 1585470 w 1585470"/>
                <a:gd name="connsiteY1" fmla="*/ 0 h 561415"/>
                <a:gd name="connsiteX2" fmla="*/ 1585470 w 1585470"/>
                <a:gd name="connsiteY2" fmla="*/ 561415 h 561415"/>
                <a:gd name="connsiteX3" fmla="*/ 0 w 1585470"/>
                <a:gd name="connsiteY3" fmla="*/ 561415 h 561415"/>
                <a:gd name="connsiteX4" fmla="*/ 0 w 1585470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5470" h="561415">
                  <a:moveTo>
                    <a:pt x="0" y="0"/>
                  </a:moveTo>
                  <a:lnTo>
                    <a:pt x="1585470" y="0"/>
                  </a:lnTo>
                  <a:lnTo>
                    <a:pt x="1585470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खा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पा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टे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अधिकृत पाचौं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छैटौं तह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इन्जि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सिभिल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स्या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)-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१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1573588" y="5152157"/>
              <a:ext cx="1480980" cy="561415"/>
            </a:xfrm>
            <a:custGeom>
              <a:avLst/>
              <a:gdLst>
                <a:gd name="connsiteX0" fmla="*/ 0 w 1480980"/>
                <a:gd name="connsiteY0" fmla="*/ 0 h 561415"/>
                <a:gd name="connsiteX1" fmla="*/ 1480980 w 1480980"/>
                <a:gd name="connsiteY1" fmla="*/ 0 h 561415"/>
                <a:gd name="connsiteX2" fmla="*/ 1480980 w 1480980"/>
                <a:gd name="connsiteY2" fmla="*/ 561415 h 561415"/>
                <a:gd name="connsiteX3" fmla="*/ 0 w 1480980"/>
                <a:gd name="connsiteY3" fmla="*/ 561415 h 561415"/>
                <a:gd name="connsiteX4" fmla="*/ 0 w 1480980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980" h="561415">
                  <a:moveTo>
                    <a:pt x="0" y="0"/>
                  </a:moveTo>
                  <a:lnTo>
                    <a:pt x="1480980" y="0"/>
                  </a:lnTo>
                  <a:lnTo>
                    <a:pt x="1480980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खा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पा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टे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चौथो पाचौं तह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इन्जि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सिभिल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स्या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)-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१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216011" y="2000506"/>
              <a:ext cx="1232374" cy="578437"/>
            </a:xfrm>
            <a:custGeom>
              <a:avLst/>
              <a:gdLst>
                <a:gd name="connsiteX0" fmla="*/ 0 w 1232374"/>
                <a:gd name="connsiteY0" fmla="*/ 0 h 578437"/>
                <a:gd name="connsiteX1" fmla="*/ 1232374 w 1232374"/>
                <a:gd name="connsiteY1" fmla="*/ 0 h 578437"/>
                <a:gd name="connsiteX2" fmla="*/ 1232374 w 1232374"/>
                <a:gd name="connsiteY2" fmla="*/ 578437 h 578437"/>
                <a:gd name="connsiteX3" fmla="*/ 0 w 1232374"/>
                <a:gd name="connsiteY3" fmla="*/ 578437 h 578437"/>
                <a:gd name="connsiteX4" fmla="*/ 0 w 1232374"/>
                <a:gd name="connsiteY4" fmla="*/ 0 h 57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74" h="578437">
                  <a:moveTo>
                    <a:pt x="0" y="0"/>
                  </a:moveTo>
                  <a:lnTo>
                    <a:pt x="1232374" y="0"/>
                  </a:lnTo>
                  <a:lnTo>
                    <a:pt x="1232374" y="578437"/>
                  </a:lnTo>
                  <a:lnTo>
                    <a:pt x="0" y="5784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मर्मत पुनस्थापना तथा सरसफाइ शाखा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3226420" y="2814738"/>
              <a:ext cx="1211556" cy="561415"/>
            </a:xfrm>
            <a:custGeom>
              <a:avLst/>
              <a:gdLst>
                <a:gd name="connsiteX0" fmla="*/ 0 w 1211556"/>
                <a:gd name="connsiteY0" fmla="*/ 0 h 561415"/>
                <a:gd name="connsiteX1" fmla="*/ 1211556 w 1211556"/>
                <a:gd name="connsiteY1" fmla="*/ 0 h 561415"/>
                <a:gd name="connsiteX2" fmla="*/ 1211556 w 1211556"/>
                <a:gd name="connsiteY2" fmla="*/ 561415 h 561415"/>
                <a:gd name="connsiteX3" fmla="*/ 0 w 1211556"/>
                <a:gd name="connsiteY3" fmla="*/ 561415 h 561415"/>
                <a:gd name="connsiteX4" fmla="*/ 0 w 1211556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556" h="561415">
                  <a:moveTo>
                    <a:pt x="0" y="0"/>
                  </a:moveTo>
                  <a:lnTo>
                    <a:pt x="1211556" y="0"/>
                  </a:lnTo>
                  <a:lnTo>
                    <a:pt x="1211556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इन्जिनियर अधिकृतस्तर सातौं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आठौ तह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इन्जि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सिभिल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स्या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)-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२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098383" y="3553078"/>
              <a:ext cx="1344814" cy="561415"/>
            </a:xfrm>
            <a:custGeom>
              <a:avLst/>
              <a:gdLst>
                <a:gd name="connsiteX0" fmla="*/ 0 w 1344814"/>
                <a:gd name="connsiteY0" fmla="*/ 0 h 561415"/>
                <a:gd name="connsiteX1" fmla="*/ 1344814 w 1344814"/>
                <a:gd name="connsiteY1" fmla="*/ 0 h 561415"/>
                <a:gd name="connsiteX2" fmla="*/ 1344814 w 1344814"/>
                <a:gd name="connsiteY2" fmla="*/ 561415 h 561415"/>
                <a:gd name="connsiteX3" fmla="*/ 0 w 1344814"/>
                <a:gd name="connsiteY3" fmla="*/ 561415 h 561415"/>
                <a:gd name="connsiteX4" fmla="*/ 0 w 1344814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814" h="561415">
                  <a:moveTo>
                    <a:pt x="0" y="0"/>
                  </a:moveTo>
                  <a:lnTo>
                    <a:pt x="1344814" y="0"/>
                  </a:lnTo>
                  <a:lnTo>
                    <a:pt x="1344814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सब इन्जिनियर अधिकृत पाचौं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छैटौं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इन्जि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सिभिल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स्या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)-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२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3209375" y="4350288"/>
              <a:ext cx="1122830" cy="561415"/>
            </a:xfrm>
            <a:custGeom>
              <a:avLst/>
              <a:gdLst>
                <a:gd name="connsiteX0" fmla="*/ 0 w 1122830"/>
                <a:gd name="connsiteY0" fmla="*/ 0 h 561415"/>
                <a:gd name="connsiteX1" fmla="*/ 1122830 w 1122830"/>
                <a:gd name="connsiteY1" fmla="*/ 0 h 561415"/>
                <a:gd name="connsiteX2" fmla="*/ 1122830 w 1122830"/>
                <a:gd name="connsiteY2" fmla="*/ 561415 h 561415"/>
                <a:gd name="connsiteX3" fmla="*/ 0 w 1122830"/>
                <a:gd name="connsiteY3" fmla="*/ 561415 h 561415"/>
                <a:gd name="connsiteX4" fmla="*/ 0 w 1122830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830" h="561415">
                  <a:moveTo>
                    <a:pt x="0" y="0"/>
                  </a:moveTo>
                  <a:lnTo>
                    <a:pt x="1122830" y="0"/>
                  </a:lnTo>
                  <a:lnTo>
                    <a:pt x="1122830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खा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पा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टे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पाचौं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छैटौं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इन्जि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सिभिल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स्या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)-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१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3490083" y="5147498"/>
              <a:ext cx="1760037" cy="561415"/>
            </a:xfrm>
            <a:custGeom>
              <a:avLst/>
              <a:gdLst>
                <a:gd name="connsiteX0" fmla="*/ 0 w 1760037"/>
                <a:gd name="connsiteY0" fmla="*/ 0 h 561415"/>
                <a:gd name="connsiteX1" fmla="*/ 1760037 w 1760037"/>
                <a:gd name="connsiteY1" fmla="*/ 0 h 561415"/>
                <a:gd name="connsiteX2" fmla="*/ 1760037 w 1760037"/>
                <a:gd name="connsiteY2" fmla="*/ 561415 h 561415"/>
                <a:gd name="connsiteX3" fmla="*/ 0 w 1760037"/>
                <a:gd name="connsiteY3" fmla="*/ 561415 h 561415"/>
                <a:gd name="connsiteX4" fmla="*/ 0 w 1760037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037" h="561415">
                  <a:moveTo>
                    <a:pt x="0" y="0"/>
                  </a:moveTo>
                  <a:lnTo>
                    <a:pt x="1760037" y="0"/>
                  </a:lnTo>
                  <a:lnTo>
                    <a:pt x="1760037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खा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पा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टे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चौथो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पाचौं तह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इन्जि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सिभिल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स्या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)-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१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4684180" y="2000506"/>
              <a:ext cx="1245039" cy="561415"/>
            </a:xfrm>
            <a:custGeom>
              <a:avLst/>
              <a:gdLst>
                <a:gd name="connsiteX0" fmla="*/ 0 w 1245039"/>
                <a:gd name="connsiteY0" fmla="*/ 0 h 561415"/>
                <a:gd name="connsiteX1" fmla="*/ 1245039 w 1245039"/>
                <a:gd name="connsiteY1" fmla="*/ 0 h 561415"/>
                <a:gd name="connsiteX2" fmla="*/ 1245039 w 1245039"/>
                <a:gd name="connsiteY2" fmla="*/ 561415 h 561415"/>
                <a:gd name="connsiteX3" fmla="*/ 0 w 1245039"/>
                <a:gd name="connsiteY3" fmla="*/ 561415 h 561415"/>
                <a:gd name="connsiteX4" fmla="*/ 0 w 1245039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039" h="561415">
                  <a:moveTo>
                    <a:pt x="0" y="0"/>
                  </a:moveTo>
                  <a:lnTo>
                    <a:pt x="1245039" y="0"/>
                  </a:lnTo>
                  <a:lnTo>
                    <a:pt x="1245039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कर्मचारी प्रशासन शाखा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4745284" y="2797716"/>
              <a:ext cx="1122830" cy="561415"/>
            </a:xfrm>
            <a:custGeom>
              <a:avLst/>
              <a:gdLst>
                <a:gd name="connsiteX0" fmla="*/ 0 w 1122830"/>
                <a:gd name="connsiteY0" fmla="*/ 0 h 561415"/>
                <a:gd name="connsiteX1" fmla="*/ 1122830 w 1122830"/>
                <a:gd name="connsiteY1" fmla="*/ 0 h 561415"/>
                <a:gd name="connsiteX2" fmla="*/ 1122830 w 1122830"/>
                <a:gd name="connsiteY2" fmla="*/ 561415 h 561415"/>
                <a:gd name="connsiteX3" fmla="*/ 0 w 1122830"/>
                <a:gd name="connsiteY3" fmla="*/ 561415 h 561415"/>
                <a:gd name="connsiteX4" fmla="*/ 0 w 1122830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830" h="561415">
                  <a:moveTo>
                    <a:pt x="0" y="0"/>
                  </a:moveTo>
                  <a:lnTo>
                    <a:pt x="1122830" y="0"/>
                  </a:lnTo>
                  <a:lnTo>
                    <a:pt x="1122830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सहायक अधिकृत पाचौ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छटौ तह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प्र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.,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प्र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.)-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१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4683877" y="3536056"/>
              <a:ext cx="1122830" cy="561415"/>
            </a:xfrm>
            <a:custGeom>
              <a:avLst/>
              <a:gdLst>
                <a:gd name="connsiteX0" fmla="*/ 0 w 1122830"/>
                <a:gd name="connsiteY0" fmla="*/ 0 h 561415"/>
                <a:gd name="connsiteX1" fmla="*/ 1122830 w 1122830"/>
                <a:gd name="connsiteY1" fmla="*/ 0 h 561415"/>
                <a:gd name="connsiteX2" fmla="*/ 1122830 w 1122830"/>
                <a:gd name="connsiteY2" fmla="*/ 561415 h 561415"/>
                <a:gd name="connsiteX3" fmla="*/ 0 w 1122830"/>
                <a:gd name="connsiteY3" fmla="*/ 561415 h 561415"/>
                <a:gd name="connsiteX4" fmla="*/ 0 w 1122830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830" h="561415">
                  <a:moveTo>
                    <a:pt x="0" y="0"/>
                  </a:moveTo>
                  <a:lnTo>
                    <a:pt x="1122830" y="0"/>
                  </a:lnTo>
                  <a:lnTo>
                    <a:pt x="1122830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ह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चा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श्रेणीविहिन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१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964584" y="4333266"/>
              <a:ext cx="1122830" cy="561415"/>
            </a:xfrm>
            <a:custGeom>
              <a:avLst/>
              <a:gdLst>
                <a:gd name="connsiteX0" fmla="*/ 0 w 1122830"/>
                <a:gd name="connsiteY0" fmla="*/ 0 h 561415"/>
                <a:gd name="connsiteX1" fmla="*/ 1122830 w 1122830"/>
                <a:gd name="connsiteY1" fmla="*/ 0 h 561415"/>
                <a:gd name="connsiteX2" fmla="*/ 1122830 w 1122830"/>
                <a:gd name="connsiteY2" fmla="*/ 561415 h 561415"/>
                <a:gd name="connsiteX3" fmla="*/ 0 w 1122830"/>
                <a:gd name="connsiteY3" fmla="*/ 561415 h 561415"/>
                <a:gd name="connsiteX4" fmla="*/ 0 w 1122830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830" h="561415">
                  <a:moveTo>
                    <a:pt x="0" y="0"/>
                  </a:moveTo>
                  <a:lnTo>
                    <a:pt x="1122830" y="0"/>
                  </a:lnTo>
                  <a:lnTo>
                    <a:pt x="1122830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का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स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श्रेणीविहिन</a:t>
              </a:r>
              <a:r>
                <a:rPr lang="en-US" sz="1000" kern="1200" baseline="0" dirty="0">
                  <a:solidFill>
                    <a:schemeClr val="tx1"/>
                  </a:solidFill>
                  <a:cs typeface="Kalimati" pitchFamily="2"/>
                </a:rPr>
                <a:t>-</a:t>
              </a:r>
              <a:r>
                <a:rPr lang="ne-NP" sz="1000" kern="1200" baseline="0" dirty="0">
                  <a:solidFill>
                    <a:schemeClr val="tx1"/>
                  </a:solidFill>
                  <a:cs typeface="Kalimati" pitchFamily="2"/>
                </a:rPr>
                <a:t> १</a:t>
              </a:r>
              <a:endParaRPr lang="en-US" sz="1000" kern="1200" baseline="0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165014" y="2000506"/>
              <a:ext cx="1688625" cy="561415"/>
            </a:xfrm>
            <a:custGeom>
              <a:avLst/>
              <a:gdLst>
                <a:gd name="connsiteX0" fmla="*/ 0 w 1688625"/>
                <a:gd name="connsiteY0" fmla="*/ 0 h 561415"/>
                <a:gd name="connsiteX1" fmla="*/ 1688625 w 1688625"/>
                <a:gd name="connsiteY1" fmla="*/ 0 h 561415"/>
                <a:gd name="connsiteX2" fmla="*/ 1688625 w 1688625"/>
                <a:gd name="connsiteY2" fmla="*/ 561415 h 561415"/>
                <a:gd name="connsiteX3" fmla="*/ 0 w 1688625"/>
                <a:gd name="connsiteY3" fmla="*/ 561415 h 561415"/>
                <a:gd name="connsiteX4" fmla="*/ 0 w 1688625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8625" h="561415">
                  <a:moveTo>
                    <a:pt x="0" y="0"/>
                  </a:moveTo>
                  <a:lnTo>
                    <a:pt x="1688625" y="0"/>
                  </a:lnTo>
                  <a:lnTo>
                    <a:pt x="1688625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kern="1200" baseline="0" dirty="0">
                  <a:solidFill>
                    <a:schemeClr val="tx1"/>
                  </a:solidFill>
                  <a:cs typeface="Kalimati" pitchFamily="2"/>
                </a:rPr>
                <a:t>आर्थिक प्रशासन शाखा</a:t>
              </a:r>
              <a:endParaRPr lang="en-US" sz="1000" b="1" kern="1200" baseline="0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587170" y="2797716"/>
              <a:ext cx="1063646" cy="561415"/>
            </a:xfrm>
            <a:custGeom>
              <a:avLst/>
              <a:gdLst>
                <a:gd name="connsiteX0" fmla="*/ 0 w 1063646"/>
                <a:gd name="connsiteY0" fmla="*/ 0 h 561415"/>
                <a:gd name="connsiteX1" fmla="*/ 1063646 w 1063646"/>
                <a:gd name="connsiteY1" fmla="*/ 0 h 561415"/>
                <a:gd name="connsiteX2" fmla="*/ 1063646 w 1063646"/>
                <a:gd name="connsiteY2" fmla="*/ 561415 h 561415"/>
                <a:gd name="connsiteX3" fmla="*/ 0 w 1063646"/>
                <a:gd name="connsiteY3" fmla="*/ 561415 h 561415"/>
                <a:gd name="connsiteX4" fmla="*/ 0 w 1063646"/>
                <a:gd name="connsiteY4" fmla="*/ 0 h 56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3646" h="561415">
                  <a:moveTo>
                    <a:pt x="0" y="0"/>
                  </a:moveTo>
                  <a:lnTo>
                    <a:pt x="1063646" y="0"/>
                  </a:lnTo>
                  <a:lnTo>
                    <a:pt x="1063646" y="561415"/>
                  </a:lnTo>
                  <a:lnTo>
                    <a:pt x="0" y="5614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सहायक अधिकृत पाचौं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/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छैटौं तह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(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प्र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.,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लेखा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)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 </a:t>
              </a:r>
              <a:r>
                <a:rPr lang="en-US" sz="1000" b="1" dirty="0">
                  <a:solidFill>
                    <a:schemeClr val="tx1"/>
                  </a:solidFill>
                  <a:cs typeface="Kalimati" pitchFamily="2"/>
                </a:rPr>
                <a:t>-</a:t>
              </a:r>
              <a:r>
                <a:rPr lang="ne-NP" sz="1000" b="1" dirty="0">
                  <a:solidFill>
                    <a:schemeClr val="tx1"/>
                  </a:solidFill>
                  <a:cs typeface="Kalimati" pitchFamily="2"/>
                </a:rPr>
                <a:t>१</a:t>
              </a:r>
              <a:endParaRPr lang="en-US" sz="1000" b="1" dirty="0">
                <a:solidFill>
                  <a:schemeClr val="tx1"/>
                </a:solidFill>
                <a:cs typeface="Kalimati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981200" y="2513172"/>
              <a:ext cx="76200" cy="30480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3579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52880" y="5843086"/>
          <a:ext cx="7071920" cy="938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137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8714">
                <a:tc>
                  <a:txBody>
                    <a:bodyPr/>
                    <a:lstStyle/>
                    <a:p>
                      <a:pPr algn="ctr"/>
                      <a:r>
                        <a:rPr lang="ne-NP" sz="1400" dirty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दरवन्दी </a:t>
                      </a:r>
                      <a:r>
                        <a:rPr lang="ne-NP" sz="140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सम्वन्धी जानकारी</a:t>
                      </a:r>
                      <a:endParaRPr lang="en-US" sz="1400" dirty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1400" dirty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   दरवन्दी अनुसार  पद पुर्ती भएको</a:t>
                      </a:r>
                      <a:r>
                        <a:rPr lang="ne-NP" sz="1400" baseline="0" dirty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 खाली पद करार मार्फत </a:t>
                      </a:r>
                    </a:p>
                    <a:p>
                      <a:r>
                        <a:rPr lang="ne-NP" sz="1400" baseline="0" dirty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    ( स्थायी पद पुर्ती हुन बाँकि  इन्जिनीयर -१ जना </a:t>
                      </a:r>
                      <a:r>
                        <a:rPr lang="ne-NP" sz="1400" dirty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सब </a:t>
                      </a:r>
                      <a:r>
                        <a:rPr lang="ne-NP" sz="140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इन्जिनियर-२जना  </a:t>
                      </a:r>
                      <a:r>
                        <a:rPr lang="ne-NP" sz="1400" baseline="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5715000"/>
            <a:ext cx="8458200" cy="422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गगनगौडा </a:t>
            </a:r>
            <a:r>
              <a:rPr lang="ne-N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खा.पा.आ.,पोखरा म.न.पा. ३० </a:t>
            </a:r>
            <a:r>
              <a:rPr lang="ne-N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कास्की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469423" y="621823"/>
            <a:ext cx="5410199" cy="43189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photo 2079-2080\gagan gaud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320"/>
          <a:stretch>
            <a:fillRect/>
          </a:stretch>
        </p:blipFill>
        <p:spPr bwMode="auto">
          <a:xfrm>
            <a:off x="4506432" y="76200"/>
            <a:ext cx="4495801" cy="5404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10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97" r="15599"/>
          <a:stretch>
            <a:fillRect/>
          </a:stretch>
        </p:blipFill>
        <p:spPr>
          <a:xfrm>
            <a:off x="76200" y="76200"/>
            <a:ext cx="8991600" cy="586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200" y="6172200"/>
            <a:ext cx="464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cs typeface="Kalimati" pitchFamily="2"/>
              </a:rPr>
              <a:t>साधारण</a:t>
            </a:r>
            <a:r>
              <a:rPr lang="en-US" sz="2000" dirty="0">
                <a:cs typeface="Kalimati" pitchFamily="2"/>
              </a:rPr>
              <a:t> </a:t>
            </a:r>
            <a:r>
              <a:rPr lang="en-US" sz="2000" dirty="0" err="1">
                <a:cs typeface="Kalimati" pitchFamily="2"/>
              </a:rPr>
              <a:t>सभा</a:t>
            </a:r>
            <a:r>
              <a:rPr lang="en-US" sz="2000" dirty="0">
                <a:cs typeface="Kalimati" pitchFamily="2"/>
              </a:rPr>
              <a:t> </a:t>
            </a:r>
            <a:r>
              <a:rPr lang="en-US" sz="2000" dirty="0" err="1">
                <a:cs typeface="Kalimati" pitchFamily="2"/>
              </a:rPr>
              <a:t>गगनगौडा</a:t>
            </a:r>
            <a:r>
              <a:rPr lang="ne-NP" sz="2000" dirty="0">
                <a:cs typeface="Kalimati" pitchFamily="2"/>
              </a:rPr>
              <a:t> खा पा आ कास्की </a:t>
            </a:r>
            <a:endParaRPr lang="en-US" sz="2000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679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ining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79" y="762000"/>
            <a:ext cx="4708321" cy="3259123"/>
          </a:xfrm>
          <a:prstGeom prst="rect">
            <a:avLst/>
          </a:prstGeom>
        </p:spPr>
      </p:pic>
      <p:pic>
        <p:nvPicPr>
          <p:cNvPr id="3" name="Picture 2" descr="training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4185" y="741727"/>
            <a:ext cx="4026716" cy="3296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4191000"/>
            <a:ext cx="3887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sz="1600" dirty="0">
                <a:cs typeface="Kalimati" pitchFamily="2"/>
              </a:rPr>
              <a:t>मजुवा लिफ्टिंग </a:t>
            </a:r>
            <a:r>
              <a:rPr lang="en-US" sz="1600" dirty="0" err="1">
                <a:cs typeface="Kalimati" pitchFamily="2"/>
              </a:rPr>
              <a:t>खानेपानी</a:t>
            </a:r>
            <a:r>
              <a:rPr lang="en-US" sz="1600" dirty="0">
                <a:cs typeface="Kalimati" pitchFamily="2"/>
              </a:rPr>
              <a:t> </a:t>
            </a:r>
            <a:r>
              <a:rPr lang="en-US" sz="1600" dirty="0" err="1">
                <a:cs typeface="Kalimati" pitchFamily="2"/>
              </a:rPr>
              <a:t>योजना</a:t>
            </a:r>
            <a:r>
              <a:rPr lang="ne-NP" sz="1600" dirty="0">
                <a:cs typeface="Kalimati" pitchFamily="2"/>
              </a:rPr>
              <a:t> पोखरा २४  </a:t>
            </a:r>
            <a:endParaRPr lang="en-US" sz="1600" dirty="0">
              <a:cs typeface="Kalimati" pitchFamily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54123" y="4191000"/>
            <a:ext cx="428987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e-NP" sz="1350" dirty="0">
                <a:cs typeface="Kalimati" pitchFamily="2"/>
              </a:rPr>
              <a:t>ढिकुरपोखरी अधेरिखोला </a:t>
            </a:r>
            <a:r>
              <a:rPr lang="en-US" sz="1350" dirty="0" err="1">
                <a:cs typeface="Kalimati" pitchFamily="2"/>
              </a:rPr>
              <a:t>खानेपानी</a:t>
            </a:r>
            <a:r>
              <a:rPr lang="en-US" sz="1350" dirty="0">
                <a:cs typeface="Kalimati" pitchFamily="2"/>
              </a:rPr>
              <a:t> </a:t>
            </a:r>
            <a:r>
              <a:rPr lang="en-US" sz="1350" dirty="0" err="1">
                <a:cs typeface="Kalimati" pitchFamily="2"/>
              </a:rPr>
              <a:t>योजना</a:t>
            </a:r>
            <a:r>
              <a:rPr lang="ne-NP" sz="1350" dirty="0">
                <a:cs typeface="Kalimati" pitchFamily="2"/>
              </a:rPr>
              <a:t> अन्नपुर्ण कास्की </a:t>
            </a:r>
            <a:endParaRPr lang="en-US" sz="1350" dirty="0">
              <a:cs typeface="Kalimati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e-NP" dirty="0" smtClean="0"/>
          </a:p>
          <a:p>
            <a:pPr algn="ctr"/>
            <a:r>
              <a:rPr lang="ne-NP" b="1" dirty="0" smtClean="0">
                <a:cs typeface="Kalimati" pitchFamily="2"/>
              </a:rPr>
              <a:t>निर्माण पुर्व  खानेपानी तथा सरसफाई उपभोक्ता समितिको तालिम</a:t>
            </a:r>
            <a:endParaRPr lang="en-US" b="1" dirty="0">
              <a:cs typeface="Kalimat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69022042094.jpg"/>
          <p:cNvPicPr>
            <a:picLocks noChangeAspect="1"/>
          </p:cNvPicPr>
          <p:nvPr/>
        </p:nvPicPr>
        <p:blipFill>
          <a:blip r:embed="rId2" cstate="print"/>
          <a:srcRect t="32215" b="6257"/>
          <a:stretch>
            <a:fillRect/>
          </a:stretch>
        </p:blipFill>
        <p:spPr>
          <a:xfrm rot="5400000">
            <a:off x="3848101" y="800099"/>
            <a:ext cx="5943600" cy="44958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809" y="6172200"/>
            <a:ext cx="31341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e-NP" sz="1350" dirty="0" smtClean="0">
                <a:cs typeface="Kalimati" pitchFamily="2"/>
              </a:rPr>
              <a:t>तमु प्ये ल्हु संघ खा.पा.आ. को बोरिङ्ग कार्य</a:t>
            </a:r>
            <a:endParaRPr lang="en-US" sz="1350" dirty="0">
              <a:cs typeface="Kalimati" pitchFamily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9200" y="6172200"/>
            <a:ext cx="324159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e-NP" sz="1350" dirty="0">
                <a:cs typeface="Kalimati" pitchFamily="2"/>
              </a:rPr>
              <a:t>लेखनाथ सानासहरी खा.पा.आ.को बोरिङ्ग कार्य</a:t>
            </a:r>
            <a:endParaRPr lang="en-US" sz="1350" dirty="0">
              <a:cs typeface="Kalimati" pitchFamily="2"/>
            </a:endParaRPr>
          </a:p>
        </p:txBody>
      </p:sp>
      <p:pic>
        <p:nvPicPr>
          <p:cNvPr id="6" name="Picture 5" descr="IMG-6811.jpg"/>
          <p:cNvPicPr>
            <a:picLocks noChangeAspect="1"/>
          </p:cNvPicPr>
          <p:nvPr/>
        </p:nvPicPr>
        <p:blipFill>
          <a:blip r:embed="rId3" cstate="print"/>
          <a:srcRect r="22863"/>
          <a:stretch>
            <a:fillRect/>
          </a:stretch>
        </p:blipFill>
        <p:spPr>
          <a:xfrm>
            <a:off x="141767" y="86833"/>
            <a:ext cx="4343401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41CBF8-77B4-FF5C-44B3-85081893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800600"/>
            <a:ext cx="3505200" cy="762000"/>
          </a:xfrm>
        </p:spPr>
        <p:txBody>
          <a:bodyPr>
            <a:normAutofit/>
          </a:bodyPr>
          <a:lstStyle/>
          <a:p>
            <a:r>
              <a:rPr lang="ne-NP" sz="1500" dirty="0">
                <a:cs typeface="Kalimati" pitchFamily="2"/>
              </a:rPr>
              <a:t>सेती बगर खा.पा.आ. पोखरा मा.न.पा</a:t>
            </a:r>
            <a:r>
              <a:rPr lang="ne-NP" sz="1500" dirty="0" smtClean="0">
                <a:cs typeface="Kalimati" pitchFamily="2"/>
              </a:rPr>
              <a:t>.</a:t>
            </a:r>
            <a:r>
              <a:rPr lang="en-US" sz="1500" dirty="0" smtClean="0">
                <a:cs typeface="Kalimati" pitchFamily="2"/>
              </a:rPr>
              <a:t> </a:t>
            </a:r>
            <a:r>
              <a:rPr lang="ne-NP" sz="1500" dirty="0" smtClean="0">
                <a:cs typeface="Kalimati" pitchFamily="2"/>
              </a:rPr>
              <a:t>१८ </a:t>
            </a:r>
            <a:endParaRPr lang="en-US" sz="1500" dirty="0">
              <a:cs typeface="Kalimati" pitchFamily="2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B460C39-8E01-BD0F-B046-54B23208F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41" r="9746"/>
          <a:stretch>
            <a:fillRect/>
          </a:stretch>
        </p:blipFill>
        <p:spPr>
          <a:xfrm>
            <a:off x="10633" y="152400"/>
            <a:ext cx="4724400" cy="449580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AAE23-256C-87BE-9A2E-E3658CB59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27" r="19915"/>
          <a:stretch>
            <a:fillRect/>
          </a:stretch>
        </p:blipFill>
        <p:spPr>
          <a:xfrm>
            <a:off x="4791736" y="152400"/>
            <a:ext cx="4343400" cy="4495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14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FC7D24-0C70-CD69-0234-582D794E7D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35" r="3529"/>
          <a:stretch>
            <a:fillRect/>
          </a:stretch>
        </p:blipFill>
        <p:spPr>
          <a:xfrm>
            <a:off x="76200" y="76200"/>
            <a:ext cx="4876800" cy="4857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4D8159-C40F-4E95-B656-37FBFCE3E12C}"/>
              </a:ext>
            </a:extLst>
          </p:cNvPr>
          <p:cNvSpPr txBox="1"/>
          <p:nvPr/>
        </p:nvSpPr>
        <p:spPr>
          <a:xfrm>
            <a:off x="1981200" y="5486400"/>
            <a:ext cx="533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cs typeface="Kalimati" pitchFamily="2"/>
              </a:rPr>
              <a:t>जुकेपानी</a:t>
            </a:r>
            <a:r>
              <a:rPr lang="en-US" sz="1600" dirty="0">
                <a:cs typeface="Kalimati" pitchFamily="2"/>
              </a:rPr>
              <a:t> </a:t>
            </a:r>
            <a:r>
              <a:rPr lang="en-US" sz="1600" dirty="0" err="1">
                <a:cs typeface="Kalimati" pitchFamily="2"/>
              </a:rPr>
              <a:t>सिम्ले</a:t>
            </a:r>
            <a:r>
              <a:rPr lang="en-US" sz="1600" dirty="0">
                <a:cs typeface="Kalimati" pitchFamily="2"/>
              </a:rPr>
              <a:t> </a:t>
            </a:r>
            <a:r>
              <a:rPr lang="en-US" sz="1600" dirty="0" err="1">
                <a:cs typeface="Kalimati" pitchFamily="2"/>
              </a:rPr>
              <a:t>खानेपानी</a:t>
            </a:r>
            <a:r>
              <a:rPr lang="en-US" sz="1600" dirty="0">
                <a:cs typeface="Kalimati" pitchFamily="2"/>
              </a:rPr>
              <a:t> </a:t>
            </a:r>
            <a:r>
              <a:rPr lang="en-US" sz="1600" dirty="0" err="1">
                <a:cs typeface="Kalimati" pitchFamily="2"/>
              </a:rPr>
              <a:t>योजना</a:t>
            </a:r>
            <a:r>
              <a:rPr lang="en-US" sz="1600" dirty="0">
                <a:cs typeface="Kalimati" pitchFamily="2"/>
              </a:rPr>
              <a:t> </a:t>
            </a:r>
            <a:r>
              <a:rPr lang="en-US" sz="1600" dirty="0" err="1">
                <a:cs typeface="Kalimati" pitchFamily="2"/>
              </a:rPr>
              <a:t>माझठाना</a:t>
            </a:r>
            <a:r>
              <a:rPr lang="ne-NP" sz="1600" dirty="0">
                <a:cs typeface="Kalimati" pitchFamily="2"/>
              </a:rPr>
              <a:t> पोखरा २८ कास्की </a:t>
            </a:r>
            <a:endParaRPr lang="en-US" sz="1600" dirty="0">
              <a:cs typeface="Kalimati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C0AFE6-295B-CBC3-DDE9-40F5CA17A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49" r="8995"/>
          <a:stretch>
            <a:fillRect/>
          </a:stretch>
        </p:blipFill>
        <p:spPr>
          <a:xfrm>
            <a:off x="5105400" y="76200"/>
            <a:ext cx="3810000" cy="48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38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62B057-9DDB-9062-0A3E-4FE45ED7A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06" r="12109"/>
          <a:stretch>
            <a:fillRect/>
          </a:stretch>
        </p:blipFill>
        <p:spPr>
          <a:xfrm>
            <a:off x="76200" y="76200"/>
            <a:ext cx="4648200" cy="487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B3E43A-FD3D-FA54-7631-DA915A7B4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86" r="20238"/>
          <a:stretch>
            <a:fillRect/>
          </a:stretch>
        </p:blipFill>
        <p:spPr>
          <a:xfrm>
            <a:off x="4800600" y="76200"/>
            <a:ext cx="4191000" cy="4876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917039B0-6B15-17BF-4575-836F90805AB1}"/>
              </a:ext>
            </a:extLst>
          </p:cNvPr>
          <p:cNvSpPr txBox="1">
            <a:spLocks/>
          </p:cNvSpPr>
          <p:nvPr/>
        </p:nvSpPr>
        <p:spPr>
          <a:xfrm>
            <a:off x="1371600" y="5181600"/>
            <a:ext cx="5561091" cy="4616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1600" dirty="0">
                <a:cs typeface="Kalimati" pitchFamily="2"/>
              </a:rPr>
              <a:t>ढिकुरपोखरी, अँधेरीखोला खा.पा.आ. </a:t>
            </a:r>
            <a:r>
              <a:rPr lang="ne-NP" sz="1600" dirty="0" smtClean="0">
                <a:cs typeface="Kalimati" pitchFamily="2"/>
              </a:rPr>
              <a:t>अन्नपूर्ण ३ कास्की </a:t>
            </a:r>
            <a:endParaRPr lang="en-US" sz="1600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399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20221105_082005"/>
          <p:cNvPicPr>
            <a:picLocks noChangeAspect="1"/>
          </p:cNvPicPr>
          <p:nvPr/>
        </p:nvPicPr>
        <p:blipFill>
          <a:blip r:embed="rId2" cstate="print"/>
          <a:srcRect r="4444"/>
          <a:stretch>
            <a:fillRect/>
          </a:stretch>
        </p:blipFill>
        <p:spPr>
          <a:xfrm rot="5400000">
            <a:off x="723902" y="-571500"/>
            <a:ext cx="3276599" cy="4572001"/>
          </a:xfrm>
          <a:prstGeom prst="rect">
            <a:avLst/>
          </a:prstGeom>
        </p:spPr>
      </p:pic>
      <p:pic>
        <p:nvPicPr>
          <p:cNvPr id="9" name="Picture 8" descr="IMG_20221105_08195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44732" y="-470266"/>
            <a:ext cx="3276601" cy="4369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0800" y="3962400"/>
            <a:ext cx="3657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dirty="0">
                <a:cs typeface="Kalimati" pitchFamily="2"/>
              </a:rPr>
              <a:t>थुमाको डाडा </a:t>
            </a:r>
            <a:r>
              <a:rPr lang="en-US" sz="1350" dirty="0" err="1">
                <a:cs typeface="Kalimati" pitchFamily="2"/>
              </a:rPr>
              <a:t>खा.पा</a:t>
            </a:r>
            <a:r>
              <a:rPr lang="en-US" sz="1350" dirty="0">
                <a:cs typeface="Kalimati" pitchFamily="2"/>
              </a:rPr>
              <a:t>. आ.</a:t>
            </a:r>
            <a:r>
              <a:rPr lang="ne-NP" sz="1350" dirty="0">
                <a:cs typeface="Kalimati" pitchFamily="2"/>
              </a:rPr>
              <a:t>मादी गा.पा कास्की</a:t>
            </a:r>
            <a:r>
              <a:rPr lang="en-US" sz="1350" dirty="0">
                <a:cs typeface="Kalimati" pitchFamily="2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0608" y="1143000"/>
            <a:ext cx="21409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e-NP" sz="1500" dirty="0"/>
              <a:t>निर्माणको क्रममा </a:t>
            </a:r>
            <a:endParaRPr lang="en-US" sz="1500" dirty="0"/>
          </a:p>
        </p:txBody>
      </p:sp>
    </p:spTree>
    <p:extLst>
      <p:ext uri="{BB962C8B-B14F-4D97-AF65-F5344CB8AC3E}">
        <p14:creationId xmlns="" xmlns:p14="http://schemas.microsoft.com/office/powerpoint/2010/main" val="144429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543"/>
          <a:stretch>
            <a:fillRect/>
          </a:stretch>
        </p:blipFill>
        <p:spPr>
          <a:xfrm>
            <a:off x="152399" y="152400"/>
            <a:ext cx="4191001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9489" y="5178046"/>
            <a:ext cx="375492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e-NP" sz="1350" dirty="0"/>
              <a:t>सातमुहाने  खा. पा. आ. कास्की </a:t>
            </a:r>
            <a:endParaRPr lang="en-US" sz="1350" dirty="0"/>
          </a:p>
        </p:txBody>
      </p:sp>
      <p:pic>
        <p:nvPicPr>
          <p:cNvPr id="6" name="Picture 2" descr="C:\Users\User\Desktop\photo 2079-2080\satmuh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2" r="16706"/>
          <a:stretch>
            <a:fillRect/>
          </a:stretch>
        </p:blipFill>
        <p:spPr bwMode="auto">
          <a:xfrm>
            <a:off x="4485167" y="152400"/>
            <a:ext cx="45720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4600" y="5715000"/>
            <a:ext cx="375492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dirty="0">
                <a:cs typeface="Kalimati" pitchFamily="2"/>
              </a:rPr>
              <a:t>पुडीटार </a:t>
            </a:r>
            <a:r>
              <a:rPr lang="en-US" sz="1350" dirty="0" err="1">
                <a:cs typeface="Kalimati" pitchFamily="2"/>
              </a:rPr>
              <a:t>खानेपानी</a:t>
            </a:r>
            <a:r>
              <a:rPr lang="en-US" sz="1350" dirty="0">
                <a:cs typeface="Kalimati" pitchFamily="2"/>
              </a:rPr>
              <a:t> </a:t>
            </a:r>
            <a:r>
              <a:rPr lang="en-US" sz="1350" dirty="0" err="1">
                <a:cs typeface="Kalimati" pitchFamily="2"/>
              </a:rPr>
              <a:t>योजना</a:t>
            </a:r>
            <a:r>
              <a:rPr lang="ne-NP" sz="1350" dirty="0">
                <a:cs typeface="Kalimati" pitchFamily="2"/>
              </a:rPr>
              <a:t> पोखरा ३३ कास्की </a:t>
            </a:r>
            <a:endParaRPr lang="en-US" sz="1350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63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2438400" y="5181600"/>
            <a:ext cx="4304540" cy="24137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ne-NP" sz="1350" b="1" dirty="0">
                <a:cs typeface="Kalimati" panose="00000400000000000000" pitchFamily="2"/>
              </a:rPr>
              <a:t> </a:t>
            </a:r>
            <a:r>
              <a:rPr lang="ne-NP" sz="1350" b="1" dirty="0">
                <a:solidFill>
                  <a:srgbClr val="00B050"/>
                </a:solidFill>
                <a:cs typeface="Kalimati" panose="00000400000000000000" pitchFamily="2"/>
              </a:rPr>
              <a:t>बृहत खा पा आ थुम्की, रुपा २, कास्की  </a:t>
            </a:r>
            <a:endParaRPr lang="en-US" sz="1350" b="1" dirty="0">
              <a:solidFill>
                <a:srgbClr val="00B050"/>
              </a:solidFill>
              <a:cs typeface="Kalimati" panose="00000400000000000000" pitchFamily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17191" cy="4648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695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643970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२.१ प्रगति विवरण (समष्टिगत)</a:t>
            </a:r>
            <a:endParaRPr lang="en-US" sz="3200" dirty="0">
              <a:cs typeface="Kalimati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9000" y="926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e-NP" dirty="0">
                <a:cs typeface="Kalimati" pitchFamily="2"/>
              </a:rPr>
              <a:t>रकम रु. हजारमा 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="" xmlns:a16="http://schemas.microsoft.com/office/drawing/2014/main" id="{245D5750-7E72-417E-8A09-D03E1EDED1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92224261"/>
              </p:ext>
            </p:extLst>
          </p:nvPr>
        </p:nvGraphicFramePr>
        <p:xfrm>
          <a:off x="0" y="1264251"/>
          <a:ext cx="9144000" cy="197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395">
                  <a:extLst>
                    <a:ext uri="{9D8B030D-6E8A-4147-A177-3AD203B41FA5}">
                      <a16:colId xmlns="" xmlns:a16="http://schemas.microsoft.com/office/drawing/2014/main" val="2749415873"/>
                    </a:ext>
                  </a:extLst>
                </a:gridCol>
                <a:gridCol w="1885676">
                  <a:extLst>
                    <a:ext uri="{9D8B030D-6E8A-4147-A177-3AD203B41FA5}">
                      <a16:colId xmlns="" xmlns:a16="http://schemas.microsoft.com/office/drawing/2014/main" val="107593936"/>
                    </a:ext>
                  </a:extLst>
                </a:gridCol>
                <a:gridCol w="2057405">
                  <a:extLst>
                    <a:ext uri="{9D8B030D-6E8A-4147-A177-3AD203B41FA5}">
                      <a16:colId xmlns="" xmlns:a16="http://schemas.microsoft.com/office/drawing/2014/main" val="1174161432"/>
                    </a:ext>
                  </a:extLst>
                </a:gridCol>
                <a:gridCol w="1697724">
                  <a:extLst>
                    <a:ext uri="{9D8B030D-6E8A-4147-A177-3AD203B41FA5}">
                      <a16:colId xmlns="" xmlns:a16="http://schemas.microsoft.com/office/drawing/2014/main" val="867701747"/>
                    </a:ext>
                  </a:extLst>
                </a:gridCol>
                <a:gridCol w="1264939">
                  <a:extLst>
                    <a:ext uri="{9D8B030D-6E8A-4147-A177-3AD203B41FA5}">
                      <a16:colId xmlns="" xmlns:a16="http://schemas.microsoft.com/office/drawing/2014/main" val="1290704355"/>
                    </a:ext>
                  </a:extLst>
                </a:gridCol>
                <a:gridCol w="1325861">
                  <a:extLst>
                    <a:ext uri="{9D8B030D-6E8A-4147-A177-3AD203B41FA5}">
                      <a16:colId xmlns="" xmlns:a16="http://schemas.microsoft.com/office/drawing/2014/main" val="479079200"/>
                    </a:ext>
                  </a:extLst>
                </a:gridCol>
              </a:tblGrid>
              <a:tr h="41013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क्र.सं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बजेटको किसिम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तेस्रो चौमासिक  बजेट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खर्च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प्रगति प्रतिशत %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वित्तिय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भौतिक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0580610"/>
                  </a:ext>
                </a:extLst>
              </a:tr>
              <a:tr h="355451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चालु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६२४०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४८२५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७७.३२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95</a:t>
                      </a:r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.००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32134125"/>
                  </a:ext>
                </a:extLst>
              </a:tr>
              <a:tr h="357337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पुँजीगत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२५१९६०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४०००६१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१००.००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१००.००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88849136"/>
                  </a:ext>
                </a:extLst>
              </a:tr>
              <a:tr h="494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२५८२००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४०४८८६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१००.००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१००.००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444509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5C52D56-38D4-6ED5-E852-9FB1B372AB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  <p:graphicFrame>
        <p:nvGraphicFramePr>
          <p:cNvPr id="8" name="Table 4">
            <a:extLst>
              <a:ext uri="{FF2B5EF4-FFF2-40B4-BE49-F238E27FC236}">
                <a16:creationId xmlns="" xmlns:a16="http://schemas.microsoft.com/office/drawing/2014/main" id="{4E62C23F-9867-71F6-74C5-68DD6A709E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46274123"/>
              </p:ext>
            </p:extLst>
          </p:nvPr>
        </p:nvGraphicFramePr>
        <p:xfrm>
          <a:off x="0" y="3928237"/>
          <a:ext cx="9143999" cy="223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395">
                  <a:extLst>
                    <a:ext uri="{9D8B030D-6E8A-4147-A177-3AD203B41FA5}">
                      <a16:colId xmlns="" xmlns:a16="http://schemas.microsoft.com/office/drawing/2014/main" val="2749415873"/>
                    </a:ext>
                  </a:extLst>
                </a:gridCol>
                <a:gridCol w="1885676">
                  <a:extLst>
                    <a:ext uri="{9D8B030D-6E8A-4147-A177-3AD203B41FA5}">
                      <a16:colId xmlns="" xmlns:a16="http://schemas.microsoft.com/office/drawing/2014/main" val="107593936"/>
                    </a:ext>
                  </a:extLst>
                </a:gridCol>
                <a:gridCol w="2057405">
                  <a:extLst>
                    <a:ext uri="{9D8B030D-6E8A-4147-A177-3AD203B41FA5}">
                      <a16:colId xmlns="" xmlns:a16="http://schemas.microsoft.com/office/drawing/2014/main" val="1174161432"/>
                    </a:ext>
                  </a:extLst>
                </a:gridCol>
                <a:gridCol w="1697724">
                  <a:extLst>
                    <a:ext uri="{9D8B030D-6E8A-4147-A177-3AD203B41FA5}">
                      <a16:colId xmlns="" xmlns:a16="http://schemas.microsoft.com/office/drawing/2014/main" val="867701747"/>
                    </a:ext>
                  </a:extLst>
                </a:gridCol>
                <a:gridCol w="1264938">
                  <a:extLst>
                    <a:ext uri="{9D8B030D-6E8A-4147-A177-3AD203B41FA5}">
                      <a16:colId xmlns="" xmlns:a16="http://schemas.microsoft.com/office/drawing/2014/main" val="1290704355"/>
                    </a:ext>
                  </a:extLst>
                </a:gridCol>
                <a:gridCol w="1325861">
                  <a:extLst>
                    <a:ext uri="{9D8B030D-6E8A-4147-A177-3AD203B41FA5}">
                      <a16:colId xmlns="" xmlns:a16="http://schemas.microsoft.com/office/drawing/2014/main" val="479079200"/>
                    </a:ext>
                  </a:extLst>
                </a:gridCol>
              </a:tblGrid>
              <a:tr h="41013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क्र.सं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बजेटको किसिम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कुल विनियोजित बजेट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खर्च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kern="1200">
                          <a:solidFill>
                            <a:srgbClr val="FFFFFF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प्रगति प्रतिशत %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4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वित्तिय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भौतिक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0580610"/>
                  </a:ext>
                </a:extLst>
              </a:tr>
              <a:tr h="355451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ne-NP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चालु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१५६०१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१४९५६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९५.८७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९५.८७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32134125"/>
                  </a:ext>
                </a:extLst>
              </a:tr>
              <a:tr h="357337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ne-NP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पुँजीगत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६२९९००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६१६६१७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९७.८९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९८.००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88849136"/>
                  </a:ext>
                </a:extLst>
              </a:tr>
              <a:tr h="494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ne-NP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anose="00000400000000000000" pitchFamily="2"/>
                        </a:rPr>
                        <a:t>जम्मा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६४५५०१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६३१५७३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९७.८४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९८.००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444509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3616765-F466-2432-06AF-B2EC0D0EB279}"/>
              </a:ext>
            </a:extLst>
          </p:cNvPr>
          <p:cNvSpPr txBox="1"/>
          <p:nvPr/>
        </p:nvSpPr>
        <p:spPr>
          <a:xfrm>
            <a:off x="3200400" y="742220"/>
            <a:ext cx="31242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e-NP" sz="2800" dirty="0">
                <a:cs typeface="Kalimati" pitchFamily="2"/>
              </a:rPr>
              <a:t>तेस्रो चौमासिक प्रगति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5F6A2D-F8CA-D030-7CD1-9FAA18926AA2}"/>
              </a:ext>
            </a:extLst>
          </p:cNvPr>
          <p:cNvSpPr txBox="1"/>
          <p:nvPr/>
        </p:nvSpPr>
        <p:spPr>
          <a:xfrm>
            <a:off x="3577934" y="3405017"/>
            <a:ext cx="19812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e-NP" sz="2800" dirty="0">
                <a:cs typeface="Kalimati" pitchFamily="2"/>
              </a:rPr>
              <a:t>वार्षिक प्रगति </a:t>
            </a:r>
          </a:p>
        </p:txBody>
      </p:sp>
    </p:spTree>
    <p:extLst>
      <p:ext uri="{BB962C8B-B14F-4D97-AF65-F5344CB8AC3E}">
        <p14:creationId xmlns="" xmlns:p14="http://schemas.microsoft.com/office/powerpoint/2010/main" val="36580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char ghar photo\IMG_20220323_121523_16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855" t="15339" r="11130"/>
          <a:stretch/>
        </p:blipFill>
        <p:spPr bwMode="auto">
          <a:xfrm>
            <a:off x="76201" y="76200"/>
            <a:ext cx="5257800" cy="3525819"/>
          </a:xfrm>
          <a:prstGeom prst="rect">
            <a:avLst/>
          </a:prstGeom>
          <a:noFill/>
        </p:spPr>
      </p:pic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85" r="29460"/>
          <a:stretch/>
        </p:blipFill>
        <p:spPr>
          <a:xfrm>
            <a:off x="3276600" y="3657600"/>
            <a:ext cx="5867400" cy="3124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6400" y="838200"/>
            <a:ext cx="33527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दोबाटो रिज खा. पा. भिरकोट ४ स्याङ्गजा</a:t>
            </a:r>
            <a:endParaRPr lang="en-US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410200"/>
            <a:ext cx="304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विर्घा सिमलबगर खा. पा. कालिगण्डकी -४ स्याङ्गजा</a:t>
            </a:r>
            <a:endParaRPr lang="en-US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81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7" r="19718"/>
          <a:stretch>
            <a:fillRect/>
          </a:stretch>
        </p:blipFill>
        <p:spPr bwMode="auto">
          <a:xfrm>
            <a:off x="4800600" y="92727"/>
            <a:ext cx="4191000" cy="463671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96" t="19488" r="15365" b="13235"/>
          <a:stretch/>
        </p:blipFill>
        <p:spPr>
          <a:xfrm rot="5400000">
            <a:off x="76200" y="76201"/>
            <a:ext cx="4648201" cy="464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5181600"/>
            <a:ext cx="434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500" b="1" dirty="0">
                <a:cs typeface="Kalimati" pitchFamily="2"/>
              </a:rPr>
              <a:t>बगैचा खा. पा. आ., चापाकोट न. पा.- ०३</a:t>
            </a:r>
            <a:endParaRPr lang="en-US" sz="1500" b="1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82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6324600"/>
            <a:ext cx="4343400" cy="685800"/>
          </a:xfrm>
        </p:spPr>
        <p:txBody>
          <a:bodyPr>
            <a:noAutofit/>
          </a:bodyPr>
          <a:lstStyle/>
          <a:p>
            <a:r>
              <a:rPr lang="ne-NP" sz="1800" dirty="0">
                <a:cs typeface="Kalimati" pitchFamily="2"/>
              </a:rPr>
              <a:t>गल्यांग मान्केखोला खा.पा., गल्यांग २</a:t>
            </a:r>
            <a:r>
              <a:rPr lang="ne-NP" sz="3200" dirty="0">
                <a:cs typeface="Kalimati" pitchFamily="2"/>
              </a:rPr>
              <a:t/>
            </a:r>
            <a:br>
              <a:rPr lang="ne-NP" sz="3200" dirty="0">
                <a:cs typeface="Kalimati" pitchFamily="2"/>
              </a:rPr>
            </a:br>
            <a:endParaRPr lang="en-US" sz="3200" dirty="0">
              <a:cs typeface="Kalimati" pitchFamily="2"/>
            </a:endParaRPr>
          </a:p>
        </p:txBody>
      </p:sp>
      <p:pic>
        <p:nvPicPr>
          <p:cNvPr id="2050" name="Picture 2" descr="C:\Users\User\Desktop\Photo Site\IMG_20220428_125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75" b="12160"/>
          <a:stretch>
            <a:fillRect/>
          </a:stretch>
        </p:blipFill>
        <p:spPr bwMode="auto">
          <a:xfrm>
            <a:off x="228599" y="152400"/>
            <a:ext cx="8763001" cy="6019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73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Photo Site\IMG_20220422_133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99" r="36972"/>
          <a:stretch>
            <a:fillRect/>
          </a:stretch>
        </p:blipFill>
        <p:spPr bwMode="auto">
          <a:xfrm>
            <a:off x="152400" y="152400"/>
            <a:ext cx="4343400" cy="4632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38400" y="5334000"/>
            <a:ext cx="5519074" cy="338795"/>
          </a:xfrm>
          <a:prstGeom prst="rect">
            <a:avLst/>
          </a:prstGeom>
        </p:spPr>
        <p:txBody>
          <a:bodyPr vert="horz" rtlCol="0" anchor="ctr">
            <a:normAutofit fontScale="6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ne-NP" sz="3075" dirty="0">
                <a:cs typeface="Kalimati" panose="00000400000000000000" pitchFamily="2"/>
              </a:rPr>
              <a:t>फापरथुम निबुवाबोट खा.पा.आ. आधिखोला ६</a:t>
            </a:r>
            <a:endParaRPr lang="en-US" sz="3075" dirty="0">
              <a:cs typeface="Kalimati" panose="00000400000000000000" pitchFamily="2"/>
            </a:endParaRPr>
          </a:p>
        </p:txBody>
      </p:sp>
      <p:pic>
        <p:nvPicPr>
          <p:cNvPr id="3" name="Picture 2" descr="C:\Users\DELL\Desktop\1685178177939.jpg"/>
          <p:cNvPicPr>
            <a:picLocks noChangeAspect="1" noChangeArrowheads="1"/>
          </p:cNvPicPr>
          <p:nvPr/>
        </p:nvPicPr>
        <p:blipFill>
          <a:blip r:embed="rId3" cstate="print"/>
          <a:srcRect l="24611" r="11765"/>
          <a:stretch>
            <a:fillRect/>
          </a:stretch>
        </p:blipFill>
        <p:spPr bwMode="auto">
          <a:xfrm>
            <a:off x="4572000" y="152400"/>
            <a:ext cx="44958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873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33600" y="6019800"/>
            <a:ext cx="536772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dirty="0">
                <a:cs typeface="Kalimati" pitchFamily="2"/>
              </a:rPr>
              <a:t> बेलचौर </a:t>
            </a:r>
            <a:r>
              <a:rPr lang="en-US" sz="1350" dirty="0" err="1">
                <a:cs typeface="Kalimati" pitchFamily="2"/>
              </a:rPr>
              <a:t>खा.पा</a:t>
            </a:r>
            <a:r>
              <a:rPr lang="en-US" sz="1350" dirty="0">
                <a:cs typeface="Kalimati" pitchFamily="2"/>
              </a:rPr>
              <a:t>. आ.</a:t>
            </a:r>
            <a:r>
              <a:rPr lang="ne-NP" sz="1350" dirty="0">
                <a:cs typeface="Kalimati" pitchFamily="2"/>
              </a:rPr>
              <a:t> चापाकोट स्याङ्गजा </a:t>
            </a:r>
            <a:endParaRPr lang="en-US" sz="1350" dirty="0">
              <a:cs typeface="Kalimati" pitchFamily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54" r="12173" b="3761"/>
          <a:stretch/>
        </p:blipFill>
        <p:spPr>
          <a:xfrm>
            <a:off x="228600" y="228600"/>
            <a:ext cx="4038600" cy="5562600"/>
          </a:xfrm>
          <a:prstGeom prst="rect">
            <a:avLst/>
          </a:prstGeom>
        </p:spPr>
      </p:pic>
      <p:pic>
        <p:nvPicPr>
          <p:cNvPr id="6" name="Picture 2" descr="C:\Users\User\Desktop\photo 2079-2080\chapakot belacha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475" b="15254"/>
          <a:stretch>
            <a:fillRect/>
          </a:stretch>
        </p:blipFill>
        <p:spPr bwMode="auto">
          <a:xfrm rot="5400000">
            <a:off x="3957150" y="767250"/>
            <a:ext cx="5573100" cy="434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10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4724400"/>
            <a:ext cx="601979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dirty="0" smtClean="0"/>
              <a:t>विर्घा</a:t>
            </a:r>
            <a:r>
              <a:rPr lang="en-US" sz="1350" dirty="0" smtClean="0"/>
              <a:t>.</a:t>
            </a:r>
            <a:r>
              <a:rPr lang="ne-NP" sz="1350" dirty="0" smtClean="0"/>
              <a:t>खा</a:t>
            </a:r>
            <a:r>
              <a:rPr lang="en-US" sz="1350" dirty="0" smtClean="0"/>
              <a:t>.</a:t>
            </a:r>
            <a:r>
              <a:rPr lang="en-US" sz="1350" dirty="0" err="1" smtClean="0"/>
              <a:t>पा</a:t>
            </a:r>
            <a:r>
              <a:rPr lang="en-US" sz="1350" dirty="0"/>
              <a:t>. आ.</a:t>
            </a:r>
            <a:r>
              <a:rPr lang="ne-NP" sz="1350" dirty="0"/>
              <a:t> कालिगण्डकी स्याङ्गजा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44" r="9166" b="13637"/>
          <a:stretch/>
        </p:blipFill>
        <p:spPr>
          <a:xfrm>
            <a:off x="4038600" y="533400"/>
            <a:ext cx="4953000" cy="381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50" r="18875" b="16667"/>
          <a:stretch>
            <a:fillRect/>
          </a:stretch>
        </p:blipFill>
        <p:spPr>
          <a:xfrm>
            <a:off x="152400" y="533400"/>
            <a:ext cx="3733800" cy="381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000" y="152400"/>
            <a:ext cx="21409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500" dirty="0"/>
              <a:t>निर्माणको क्रममा </a:t>
            </a:r>
            <a:endParaRPr lang="en-US" sz="1500" dirty="0"/>
          </a:p>
        </p:txBody>
      </p:sp>
      <p:sp>
        <p:nvSpPr>
          <p:cNvPr id="10" name="Rectangle 9"/>
          <p:cNvSpPr/>
          <p:nvPr/>
        </p:nvSpPr>
        <p:spPr>
          <a:xfrm>
            <a:off x="5791200" y="152400"/>
            <a:ext cx="21409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500" dirty="0"/>
              <a:t>निर्माणको </a:t>
            </a:r>
            <a:r>
              <a:rPr lang="ne-NP" sz="1500" dirty="0" smtClean="0"/>
              <a:t>पश्चात  </a:t>
            </a:r>
            <a:endParaRPr lang="en-US" sz="1500" dirty="0"/>
          </a:p>
        </p:txBody>
      </p:sp>
    </p:spTree>
    <p:extLst>
      <p:ext uri="{BB962C8B-B14F-4D97-AF65-F5344CB8AC3E}">
        <p14:creationId xmlns="" xmlns:p14="http://schemas.microsoft.com/office/powerpoint/2010/main" val="8288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954"/>
          <a:stretch>
            <a:fillRect/>
          </a:stretch>
        </p:blipFill>
        <p:spPr bwMode="auto">
          <a:xfrm>
            <a:off x="3810000" y="138214"/>
            <a:ext cx="5105400" cy="4890986"/>
          </a:xfrm>
          <a:prstGeom prst="rect">
            <a:avLst/>
          </a:prstGeom>
          <a:noFill/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74" t="16934" r="20078" b="14833"/>
          <a:stretch/>
        </p:blipFill>
        <p:spPr>
          <a:xfrm rot="5400000">
            <a:off x="-533400" y="838200"/>
            <a:ext cx="4876800" cy="35051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1964" y="5439641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400" b="1" dirty="0">
                <a:cs typeface="Kalimati" pitchFamily="2"/>
              </a:rPr>
              <a:t>केबलघारी खा.पा.आ. चापाकोट -६ स्याङ्गजा</a:t>
            </a:r>
            <a:endParaRPr lang="en-US" sz="1400" b="1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3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107"/>
            <a:ext cx="4876800" cy="3458093"/>
          </a:xfrm>
        </p:spPr>
      </p:pic>
      <p:sp>
        <p:nvSpPr>
          <p:cNvPr id="6" name="Content Placeholder 2"/>
          <p:cNvSpPr txBox="1"/>
          <p:nvPr/>
        </p:nvSpPr>
        <p:spPr>
          <a:xfrm>
            <a:off x="5105400" y="1524000"/>
            <a:ext cx="37338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ne-NP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हिरापाटा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खा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 पा आ, </a:t>
            </a:r>
            <a:r>
              <a:rPr lang="ne-NP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पुतलीबजार १३ स्याङ्गजा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  </a:t>
            </a:r>
          </a:p>
        </p:txBody>
      </p:sp>
      <p:pic>
        <p:nvPicPr>
          <p:cNvPr id="5" name="Picture 2" descr="C:\Users\User\Desktop\photo 2079-2080\HIRAPATA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57600"/>
            <a:ext cx="6400800" cy="3077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70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7800" y="5943600"/>
            <a:ext cx="601979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dirty="0">
                <a:cs typeface="Kalimati" pitchFamily="2"/>
              </a:rPr>
              <a:t>बृहत माझकोट खा पा आ स्याङ्गजा भिरकोट -३ 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03" r="14629" b="15049"/>
          <a:stretch/>
        </p:blipFill>
        <p:spPr>
          <a:xfrm>
            <a:off x="228600" y="213267"/>
            <a:ext cx="8686800" cy="5349333"/>
          </a:xfrm>
        </p:spPr>
      </p:pic>
    </p:spTree>
    <p:extLst>
      <p:ext uri="{BB962C8B-B14F-4D97-AF65-F5344CB8AC3E}">
        <p14:creationId xmlns="" xmlns:p14="http://schemas.microsoft.com/office/powerpoint/2010/main" val="39098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33" t="22910" r="17100" b="28018"/>
          <a:stretch/>
        </p:blipFill>
        <p:spPr>
          <a:xfrm>
            <a:off x="152400" y="228600"/>
            <a:ext cx="8915400" cy="5520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8400" y="6019800"/>
            <a:ext cx="3505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dirty="0">
                <a:cs typeface="Kalimati" pitchFamily="2"/>
              </a:rPr>
              <a:t>नेझा गौमुख खा पा आ,गल्याङ -९ स्याङ्गजा</a:t>
            </a:r>
          </a:p>
        </p:txBody>
      </p:sp>
    </p:spTree>
    <p:extLst>
      <p:ext uri="{BB962C8B-B14F-4D97-AF65-F5344CB8AC3E}">
        <p14:creationId xmlns="" xmlns:p14="http://schemas.microsoft.com/office/powerpoint/2010/main" val="39098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399" cy="563562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२.२ प्रगति विवरण (पुँजीगत</a:t>
            </a:r>
            <a:r>
              <a:rPr lang="en-US" sz="3200" dirty="0">
                <a:cs typeface="Kalimati" pitchFamily="2"/>
              </a:rPr>
              <a:t>/ </a:t>
            </a:r>
            <a:r>
              <a:rPr lang="ne-NP" sz="3200" dirty="0">
                <a:cs typeface="Kalimati" pitchFamily="2"/>
              </a:rPr>
              <a:t>स्रोत )</a:t>
            </a:r>
            <a:endParaRPr lang="en-US" sz="3200" dirty="0">
              <a:cs typeface="Kalimati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16118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e-NP" dirty="0">
                <a:cs typeface="Kalimati" pitchFamily="2"/>
              </a:rPr>
              <a:t>रकम </a:t>
            </a:r>
            <a:r>
              <a:rPr lang="ne-NP" b="1" dirty="0" smtClean="0">
                <a:latin typeface="Kalimati"/>
                <a:cs typeface="Kalimati" pitchFamily="2"/>
              </a:rPr>
              <a:t>रु हजारमा</a:t>
            </a:r>
            <a:endParaRPr lang="ne-NP" dirty="0">
              <a:cs typeface="Kalimati" pitchFamily="2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="" xmlns:a16="http://schemas.microsoft.com/office/drawing/2014/main" id="{245D5750-7E72-417E-8A09-D03E1EDED1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94938621"/>
              </p:ext>
            </p:extLst>
          </p:nvPr>
        </p:nvGraphicFramePr>
        <p:xfrm>
          <a:off x="381001" y="2286000"/>
          <a:ext cx="8458200" cy="3120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12923">
                  <a:extLst>
                    <a:ext uri="{9D8B030D-6E8A-4147-A177-3AD203B41FA5}">
                      <a16:colId xmlns="" xmlns:a16="http://schemas.microsoft.com/office/drawing/2014/main" val="2749415873"/>
                    </a:ext>
                  </a:extLst>
                </a:gridCol>
                <a:gridCol w="964531">
                  <a:extLst>
                    <a:ext uri="{9D8B030D-6E8A-4147-A177-3AD203B41FA5}">
                      <a16:colId xmlns="" xmlns:a16="http://schemas.microsoft.com/office/drawing/2014/main" val="1174161432"/>
                    </a:ext>
                  </a:extLst>
                </a:gridCol>
                <a:gridCol w="1112921">
                  <a:extLst>
                    <a:ext uri="{9D8B030D-6E8A-4147-A177-3AD203B41FA5}">
                      <a16:colId xmlns="" xmlns:a16="http://schemas.microsoft.com/office/drawing/2014/main" val="867701747"/>
                    </a:ext>
                  </a:extLst>
                </a:gridCol>
                <a:gridCol w="1038727">
                  <a:extLst>
                    <a:ext uri="{9D8B030D-6E8A-4147-A177-3AD203B41FA5}">
                      <a16:colId xmlns="" xmlns:a16="http://schemas.microsoft.com/office/drawing/2014/main" val="1290704355"/>
                    </a:ext>
                  </a:extLst>
                </a:gridCol>
                <a:gridCol w="667751">
                  <a:extLst>
                    <a:ext uri="{9D8B030D-6E8A-4147-A177-3AD203B41FA5}">
                      <a16:colId xmlns="" xmlns:a16="http://schemas.microsoft.com/office/drawing/2014/main" val="179958260"/>
                    </a:ext>
                  </a:extLst>
                </a:gridCol>
                <a:gridCol w="100060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5103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6142">
                  <a:extLst>
                    <a:ext uri="{9D8B030D-6E8A-4147-A177-3AD203B41FA5}">
                      <a16:colId xmlns="" xmlns:a16="http://schemas.microsoft.com/office/drawing/2014/main" val="3009015037"/>
                    </a:ext>
                  </a:extLst>
                </a:gridCol>
                <a:gridCol w="59355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बजेटको किसिम </a:t>
                      </a: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 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alimati"/>
                        <a:cs typeface="Kalimati" pitchFamily="2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प्रदेश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संघ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0580610"/>
                  </a:ext>
                </a:extLst>
              </a:tr>
              <a:tr h="9826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बजेट रकम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खर्च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वित्तिय  प्रगति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भौतिक प्रगति 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बजेट रकम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खर्च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वित्तीय प्रगति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भौतिक प्रगति 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38991569"/>
                  </a:ext>
                </a:extLst>
              </a:tr>
              <a:tr h="926853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 पुँजीगत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४६९७००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४५८४२२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९७.६०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९८</a:t>
                      </a:r>
                      <a:endParaRPr lang="ne-NP" sz="1600" b="0" i="0" u="none" strike="noStrike" dirty="0">
                        <a:solidFill>
                          <a:schemeClr val="tx1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१६०२००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१५८१९५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९८.७५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९९</a:t>
                      </a:r>
                      <a:endParaRPr lang="ne-NP" sz="1600" b="0" i="0" u="none" strike="noStrike" dirty="0">
                        <a:solidFill>
                          <a:schemeClr val="tx1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732134125"/>
                  </a:ext>
                </a:extLst>
              </a:tr>
              <a:tr h="926853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itchFamily="2"/>
                        </a:rPr>
                        <a:t>चालू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१५६०१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१४९५६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९५.८७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99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423488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2A64E3-1214-2A40-012A-1DEE8A4DC0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DF7037-578E-C0ED-CC52-4FBFE6FC3455}"/>
              </a:ext>
            </a:extLst>
          </p:cNvPr>
          <p:cNvSpPr txBox="1"/>
          <p:nvPr/>
        </p:nvSpPr>
        <p:spPr>
          <a:xfrm>
            <a:off x="2057400" y="1326163"/>
            <a:ext cx="4691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2800" b="1" dirty="0">
                <a:solidFill>
                  <a:srgbClr val="FF0000"/>
                </a:solidFill>
                <a:cs typeface="Kalimati" panose="00000400000000000000" pitchFamily="2"/>
              </a:rPr>
              <a:t>वार्षिक बजेटको </a:t>
            </a:r>
            <a:r>
              <a:rPr lang="ne-NP" sz="2800" b="1" dirty="0" smtClean="0">
                <a:solidFill>
                  <a:srgbClr val="FF0000"/>
                </a:solidFill>
                <a:cs typeface="Kalimati" panose="00000400000000000000" pitchFamily="2"/>
              </a:rPr>
              <a:t>तुलनामा</a:t>
            </a:r>
            <a:endParaRPr lang="en-US" sz="2800" b="1" dirty="0">
              <a:solidFill>
                <a:srgbClr val="FF0000"/>
              </a:solidFill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5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30" r="27053" b="5085"/>
          <a:stretch>
            <a:fillRect/>
          </a:stretch>
        </p:blipFill>
        <p:spPr>
          <a:xfrm>
            <a:off x="5638800" y="152400"/>
            <a:ext cx="3429000" cy="42672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9" r="-9"/>
          <a:stretch>
            <a:fillRect/>
          </a:stretch>
        </p:blipFill>
        <p:spPr>
          <a:xfrm>
            <a:off x="76200" y="152400"/>
            <a:ext cx="5486400" cy="4286250"/>
          </a:xfrm>
          <a:prstGeom prst="rect">
            <a:avLst/>
          </a:prstGeom>
        </p:spPr>
      </p:pic>
      <p:sp>
        <p:nvSpPr>
          <p:cNvPr id="11" name="Content Placeholder 2"/>
          <p:cNvSpPr txBox="1"/>
          <p:nvPr/>
        </p:nvSpPr>
        <p:spPr>
          <a:xfrm>
            <a:off x="914400" y="5029200"/>
            <a:ext cx="7690174" cy="4000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ne-NP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चिसापानी अर्मादी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खा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 पा आ, </a:t>
            </a:r>
            <a:r>
              <a:rPr lang="ne-NP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वालिंग स्याङ्गजा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  </a:t>
            </a:r>
          </a:p>
        </p:txBody>
      </p:sp>
    </p:spTree>
    <p:extLst>
      <p:ext uri="{BB962C8B-B14F-4D97-AF65-F5344CB8AC3E}">
        <p14:creationId xmlns="" xmlns:p14="http://schemas.microsoft.com/office/powerpoint/2010/main" val="158109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"/>
            <a:ext cx="8798459" cy="5105400"/>
          </a:xfrm>
        </p:spPr>
      </p:pic>
      <p:sp>
        <p:nvSpPr>
          <p:cNvPr id="5" name="TextBox 4"/>
          <p:cNvSpPr txBox="1"/>
          <p:nvPr/>
        </p:nvSpPr>
        <p:spPr>
          <a:xfrm>
            <a:off x="1447800" y="5791200"/>
            <a:ext cx="6781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350" dirty="0">
                <a:cs typeface="Kalimati" pitchFamily="2"/>
              </a:rPr>
              <a:t>बेलाचौर लिफ्टिङ्ग खा.पा.आ. चापाकोट स्याङ्गजामा श्रीमान् सचिव ज्यु सहितको छलफल कार्यक्रम </a:t>
            </a:r>
            <a:endParaRPr lang="en-US" sz="1350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92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char ghar photo\IMG_20220316_131643_703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486400" cy="329532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581400"/>
            <a:ext cx="5410200" cy="31430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8800" y="1295400"/>
            <a:ext cx="327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बैरे र दमैगाउ बृहत खा. पा. आ., वालीङ्ग -१४ ,स्याङ्गजा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46" r="21456"/>
          <a:stretch>
            <a:fillRect/>
          </a:stretch>
        </p:blipFill>
        <p:spPr>
          <a:xfrm>
            <a:off x="76200" y="76200"/>
            <a:ext cx="3810000" cy="449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04"/>
          <a:stretch>
            <a:fillRect/>
          </a:stretch>
        </p:blipFill>
        <p:spPr>
          <a:xfrm>
            <a:off x="3962400" y="76200"/>
            <a:ext cx="5029200" cy="441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8400" y="5181600"/>
            <a:ext cx="365677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e-NP" sz="1350" dirty="0">
                <a:cs typeface="Kalimati" pitchFamily="2"/>
              </a:rPr>
              <a:t>आग्रीडाडा </a:t>
            </a:r>
            <a:r>
              <a:rPr lang="en-US" sz="1350" dirty="0" err="1">
                <a:cs typeface="Kalimati" pitchFamily="2"/>
              </a:rPr>
              <a:t>खानेपानी</a:t>
            </a:r>
            <a:r>
              <a:rPr lang="en-US" sz="1350" dirty="0">
                <a:cs typeface="Kalimati" pitchFamily="2"/>
              </a:rPr>
              <a:t> </a:t>
            </a:r>
            <a:r>
              <a:rPr lang="en-US" sz="1350" dirty="0" err="1">
                <a:cs typeface="Kalimati" pitchFamily="2"/>
              </a:rPr>
              <a:t>योजना</a:t>
            </a:r>
            <a:r>
              <a:rPr lang="ne-NP" sz="1350" dirty="0">
                <a:cs typeface="Kalimati" pitchFamily="2"/>
              </a:rPr>
              <a:t> हरिनास गा पा स्याङ्गजा </a:t>
            </a:r>
            <a:endParaRPr lang="en-US" sz="1350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75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" y="1106632"/>
            <a:ext cx="4675908" cy="4003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06632"/>
            <a:ext cx="3969327" cy="4001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62200" y="5257800"/>
            <a:ext cx="42108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dirty="0"/>
              <a:t>फेरे गौतम </a:t>
            </a:r>
            <a:r>
              <a:rPr lang="en-US" sz="1350" dirty="0" err="1"/>
              <a:t>खानेपानी</a:t>
            </a:r>
            <a:r>
              <a:rPr lang="en-US" sz="1350" dirty="0"/>
              <a:t> </a:t>
            </a:r>
            <a:r>
              <a:rPr lang="en-US" sz="1350" dirty="0" err="1"/>
              <a:t>योजना</a:t>
            </a:r>
            <a:r>
              <a:rPr lang="ne-NP" sz="1350" dirty="0"/>
              <a:t> चापाकोट ४ स्याङ्गजा </a:t>
            </a:r>
            <a:endParaRPr lang="en-US" sz="1350" dirty="0"/>
          </a:p>
        </p:txBody>
      </p:sp>
    </p:spTree>
    <p:extLst>
      <p:ext uri="{BB962C8B-B14F-4D97-AF65-F5344CB8AC3E}">
        <p14:creationId xmlns="" xmlns:p14="http://schemas.microsoft.com/office/powerpoint/2010/main" val="41782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4244975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"/>
            <a:ext cx="4518423" cy="4191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5105400"/>
            <a:ext cx="40254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sz="1350" dirty="0"/>
              <a:t>झोलुङ्गे बजार </a:t>
            </a:r>
            <a:r>
              <a:rPr lang="en-US" sz="1350" dirty="0" err="1"/>
              <a:t>खानेपानी</a:t>
            </a:r>
            <a:r>
              <a:rPr lang="en-US" sz="1350" dirty="0"/>
              <a:t> </a:t>
            </a:r>
            <a:r>
              <a:rPr lang="en-US" sz="1350" dirty="0" err="1"/>
              <a:t>योजना</a:t>
            </a:r>
            <a:r>
              <a:rPr lang="ne-NP" sz="1350" dirty="0"/>
              <a:t> वालिंग १३ स्याङ्गजा </a:t>
            </a:r>
            <a:endParaRPr lang="en-US" sz="1350" dirty="0"/>
          </a:p>
        </p:txBody>
      </p:sp>
    </p:spTree>
    <p:extLst>
      <p:ext uri="{BB962C8B-B14F-4D97-AF65-F5344CB8AC3E}">
        <p14:creationId xmlns="" xmlns:p14="http://schemas.microsoft.com/office/powerpoint/2010/main" val="392880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photo 2079-2080\saunep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5638800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photo 2079-2080\saunepanii १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24400" y="1828800"/>
            <a:ext cx="5410200" cy="297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photo 2079-2080\saune pani ws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8" y="3445810"/>
            <a:ext cx="5643282" cy="2573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6172200"/>
            <a:ext cx="40334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sz="1500" b="1" dirty="0"/>
              <a:t>साउनेपानी खानेपानी  आयोजना भीरकोट न.पा. ८</a:t>
            </a:r>
          </a:p>
        </p:txBody>
      </p:sp>
    </p:spTree>
    <p:extLst>
      <p:ext uri="{BB962C8B-B14F-4D97-AF65-F5344CB8AC3E}">
        <p14:creationId xmlns="" xmlns:p14="http://schemas.microsoft.com/office/powerpoint/2010/main" val="267099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3962400" y="3829050"/>
            <a:ext cx="5410200" cy="24137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1350" b="1" dirty="0">
              <a:solidFill>
                <a:prstClr val="black"/>
              </a:solidFill>
              <a:cs typeface="Kalimati" panose="00000400000000000000" pitchFamily="2"/>
            </a:endParaRPr>
          </a:p>
        </p:txBody>
      </p:sp>
      <p:pic>
        <p:nvPicPr>
          <p:cNvPr id="1028" name="Picture 4" descr="C:\Users\User\Desktop\photo 2079-2080\bhudrung pill patikho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97" r="18833"/>
          <a:stretch>
            <a:fillRect/>
          </a:stretch>
        </p:blipFill>
        <p:spPr bwMode="auto">
          <a:xfrm>
            <a:off x="5021262" y="76200"/>
            <a:ext cx="4122738" cy="403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71600" y="4648200"/>
            <a:ext cx="7239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b="1" dirty="0"/>
              <a:t>भुदुङ्गपिल पातीखोला कल्लीडाँडा विमिराबोट छापा सेरा खा.पा.आ. आँधीखोला गा.पा.स्याङजा</a:t>
            </a:r>
            <a:endParaRPr lang="en-US" sz="1350" b="1" dirty="0"/>
          </a:p>
        </p:txBody>
      </p:sp>
      <p:pic>
        <p:nvPicPr>
          <p:cNvPr id="1026" name="Picture 2" descr="C:\Users\DELL\Desktop\1685178177926.jpg"/>
          <p:cNvPicPr>
            <a:picLocks noChangeAspect="1" noChangeArrowheads="1"/>
          </p:cNvPicPr>
          <p:nvPr/>
        </p:nvPicPr>
        <p:blipFill>
          <a:blip r:embed="rId4" cstate="print"/>
          <a:srcRect l="8476" r="20536"/>
          <a:stretch>
            <a:fillRect/>
          </a:stretch>
        </p:blipFill>
        <p:spPr bwMode="auto">
          <a:xfrm>
            <a:off x="0" y="76200"/>
            <a:ext cx="510540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57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1685178446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3894152" cy="2722099"/>
          </a:xfrm>
          <a:prstGeom prst="rect">
            <a:avLst/>
          </a:prstGeom>
          <a:noFill/>
        </p:spPr>
      </p:pic>
      <p:pic>
        <p:nvPicPr>
          <p:cNvPr id="3075" name="Picture 3" descr="C:\Users\DELL\Desktop\1685178446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124200"/>
            <a:ext cx="3905251" cy="2162175"/>
          </a:xfrm>
          <a:prstGeom prst="rect">
            <a:avLst/>
          </a:prstGeom>
          <a:noFill/>
        </p:spPr>
      </p:pic>
      <p:pic>
        <p:nvPicPr>
          <p:cNvPr id="3076" name="Picture 4" descr="C:\Users\DELL\Desktop\1685178446697.jpg"/>
          <p:cNvPicPr>
            <a:picLocks noChangeAspect="1" noChangeArrowheads="1"/>
          </p:cNvPicPr>
          <p:nvPr/>
        </p:nvPicPr>
        <p:blipFill>
          <a:blip r:embed="rId4" cstate="print"/>
          <a:srcRect l="4532" r="20695"/>
          <a:stretch>
            <a:fillRect/>
          </a:stretch>
        </p:blipFill>
        <p:spPr bwMode="auto">
          <a:xfrm>
            <a:off x="4038600" y="304800"/>
            <a:ext cx="5029200" cy="4953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 rot="10800000" flipV="1">
            <a:off x="1447800" y="580510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b="1" dirty="0" smtClean="0"/>
              <a:t>निर्माणधीन चरणको फोटो </a:t>
            </a:r>
            <a:endParaRPr lang="en-US" b="1" dirty="0" smtClean="0"/>
          </a:p>
          <a:p>
            <a:pPr algn="ctr"/>
            <a:r>
              <a:rPr lang="ne-NP" b="1" dirty="0" smtClean="0"/>
              <a:t>चापटारी </a:t>
            </a:r>
            <a:r>
              <a:rPr lang="ne-NP" b="1" dirty="0"/>
              <a:t>खानेपानी आयोजना भिरकोट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photo 2079-2080\dara bef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59" r="21467"/>
          <a:stretch>
            <a:fillRect/>
          </a:stretch>
        </p:blipFill>
        <p:spPr bwMode="auto">
          <a:xfrm>
            <a:off x="76200" y="381000"/>
            <a:ext cx="42672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photo 2079-2080\dara af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78" r="31413"/>
          <a:stretch>
            <a:fillRect/>
          </a:stretch>
        </p:blipFill>
        <p:spPr bwMode="auto">
          <a:xfrm>
            <a:off x="4419600" y="381000"/>
            <a:ext cx="46482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5791200"/>
            <a:ext cx="5943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b="1" dirty="0"/>
              <a:t>एकिकृत दारा बेसारडांडा लिफ्टिङ्ग खानेपानी आयोजना बिरुवा २</a:t>
            </a:r>
          </a:p>
        </p:txBody>
      </p:sp>
      <p:sp>
        <p:nvSpPr>
          <p:cNvPr id="3" name="Rectangle 2"/>
          <p:cNvSpPr/>
          <p:nvPr/>
        </p:nvSpPr>
        <p:spPr>
          <a:xfrm>
            <a:off x="5486400" y="76200"/>
            <a:ext cx="1905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e-NP" sz="1350" b="1" dirty="0"/>
              <a:t>निर्माण पछी</a:t>
            </a:r>
            <a:endParaRPr lang="en-US" sz="1350" b="1" dirty="0"/>
          </a:p>
        </p:txBody>
      </p:sp>
      <p:sp>
        <p:nvSpPr>
          <p:cNvPr id="5" name="Rectangle 4"/>
          <p:cNvSpPr/>
          <p:nvPr/>
        </p:nvSpPr>
        <p:spPr>
          <a:xfrm>
            <a:off x="1143000" y="80918"/>
            <a:ext cx="223004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b="1" dirty="0"/>
              <a:t>निर्माण अघि</a:t>
            </a:r>
            <a:endParaRPr lang="en-US" sz="1350" b="1" dirty="0"/>
          </a:p>
        </p:txBody>
      </p:sp>
    </p:spTree>
    <p:extLst>
      <p:ext uri="{BB962C8B-B14F-4D97-AF65-F5344CB8AC3E}">
        <p14:creationId xmlns="" xmlns:p14="http://schemas.microsoft.com/office/powerpoint/2010/main" val="34036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45752426"/>
              </p:ext>
            </p:extLst>
          </p:nvPr>
        </p:nvGraphicFramePr>
        <p:xfrm>
          <a:off x="76205" y="1829829"/>
          <a:ext cx="8991595" cy="3961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40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4510">
                  <a:extLst>
                    <a:ext uri="{9D8B030D-6E8A-4147-A177-3AD203B41FA5}">
                      <a16:colId xmlns="" xmlns:a16="http://schemas.microsoft.com/office/drawing/2014/main" val="1942472790"/>
                    </a:ext>
                  </a:extLst>
                </a:gridCol>
                <a:gridCol w="1250950">
                  <a:extLst>
                    <a:ext uri="{9D8B030D-6E8A-4147-A177-3AD203B41FA5}">
                      <a16:colId xmlns="" xmlns:a16="http://schemas.microsoft.com/office/drawing/2014/main" val="971812687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972560716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895435719"/>
                    </a:ext>
                  </a:extLst>
                </a:gridCol>
                <a:gridCol w="967207">
                  <a:extLst>
                    <a:ext uri="{9D8B030D-6E8A-4147-A177-3AD203B41FA5}">
                      <a16:colId xmlns="" xmlns:a16="http://schemas.microsoft.com/office/drawing/2014/main" val="437916470"/>
                    </a:ext>
                  </a:extLst>
                </a:gridCol>
                <a:gridCol w="9742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95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7381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958564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सि.नं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क्षेत्र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योजना संख्या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कुल विनियोजित बजेट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सम्पन्न योजना संख्या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मुख्य उपलब्धि (निजि धारा/वटा)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खर्च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भौतिक प्रगति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वित्तिय 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Kalimati"/>
                        <a:cs typeface="Kalimati" pitchFamily="2"/>
                      </a:endParaRPr>
                    </a:p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प्रगति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क्रमागत हुने योजना संख्या 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6807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संघीय शसर्त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८४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१६०२००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८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३०९०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१५८१९५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९८.७५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७६.००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21816039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विशेष अनुदान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१३५००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०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५५०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१३२७७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९८.३५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२.००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प्रादेशिक खानेपानी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२९७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४५६२००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६४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२४५३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४४५१४५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९८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९७.५८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२०७.००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जम्मा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३८३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६२९९००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७२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६०९३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/>
                        <a:cs typeface="Kalimati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६१६६१७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९८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९७.८९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३११.००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914400" y="434204"/>
            <a:ext cx="7772400" cy="55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3200" dirty="0">
                <a:cs typeface="Kalimati" pitchFamily="2"/>
              </a:rPr>
              <a:t>३.१ प्रगति विवरण (क्षेत्रगत)</a:t>
            </a:r>
            <a:endParaRPr lang="en-US" sz="3200" dirty="0">
              <a:cs typeface="Kalimat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901A871-72E0-4289-A933-0825B55F0568}"/>
              </a:ext>
            </a:extLst>
          </p:cNvPr>
          <p:cNvSpPr txBox="1"/>
          <p:nvPr/>
        </p:nvSpPr>
        <p:spPr>
          <a:xfrm>
            <a:off x="7086600" y="14594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e-NP" dirty="0">
                <a:cs typeface="Kalimati" pitchFamily="2"/>
              </a:rPr>
              <a:t>रकम रु. हजारमा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1219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b="1" dirty="0">
                <a:solidFill>
                  <a:srgbClr val="002060"/>
                </a:solidFill>
                <a:highlight>
                  <a:srgbClr val="FFFF00"/>
                </a:highlight>
                <a:cs typeface="Kalimati" panose="00000400000000000000" pitchFamily="2"/>
              </a:rPr>
              <a:t>संघीय शसर्त /विशेष /प्रादेशिक खानेपानी आयोजना हरु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690DC6-17AD-4632-C7CF-40F8B40BCF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626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L\Desktop\1685180387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12470"/>
            <a:ext cx="4491717" cy="4145330"/>
          </a:xfrm>
          <a:prstGeom prst="rect">
            <a:avLst/>
          </a:prstGeom>
          <a:noFill/>
        </p:spPr>
      </p:pic>
      <p:pic>
        <p:nvPicPr>
          <p:cNvPr id="4099" name="Picture 3" descr="C:\Users\DELL\Desktop\1685180387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164" y="1068721"/>
            <a:ext cx="4270616" cy="416135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77887" y="5353357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b="1" dirty="0"/>
              <a:t>छांङ्छांङ्दी खा. पा. भिरकोट न. पा ४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photo 2079-2080\deurali kausib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399"/>
            <a:ext cx="8991600" cy="5802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6045369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e-NP" sz="1350" b="1" dirty="0"/>
              <a:t>देउराली क्याउसिवोट खानेपानी आयोजना पुतलिबजार नगरपालिका-३ स्याङ्जा</a:t>
            </a:r>
          </a:p>
        </p:txBody>
      </p:sp>
    </p:spTree>
    <p:extLst>
      <p:ext uri="{BB962C8B-B14F-4D97-AF65-F5344CB8AC3E}">
        <p14:creationId xmlns="" xmlns:p14="http://schemas.microsoft.com/office/powerpoint/2010/main" val="29410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फोटो\IMG-1226.jpg"/>
          <p:cNvPicPr>
            <a:picLocks noChangeAspect="1" noChangeArrowheads="1"/>
          </p:cNvPicPr>
          <p:nvPr/>
        </p:nvPicPr>
        <p:blipFill>
          <a:blip r:embed="rId2" cstate="print"/>
          <a:srcRect r="13114"/>
          <a:stretch>
            <a:fillRect/>
          </a:stretch>
        </p:blipFill>
        <p:spPr bwMode="auto">
          <a:xfrm>
            <a:off x="171188" y="3352800"/>
            <a:ext cx="3715012" cy="3143573"/>
          </a:xfrm>
          <a:prstGeom prst="rect">
            <a:avLst/>
          </a:prstGeom>
          <a:noFill/>
        </p:spPr>
      </p:pic>
      <p:pic>
        <p:nvPicPr>
          <p:cNvPr id="5123" name="Picture 3" descr="C:\Users\DELL\Desktop\फोटो\IMG-1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52400"/>
            <a:ext cx="4876800" cy="4332337"/>
          </a:xfrm>
          <a:prstGeom prst="rect">
            <a:avLst/>
          </a:prstGeom>
          <a:noFill/>
        </p:spPr>
      </p:pic>
      <p:pic>
        <p:nvPicPr>
          <p:cNvPr id="5124" name="Picture 4" descr="C:\Users\DELL\Desktop\फोटो\IMG-1221.jpg"/>
          <p:cNvPicPr>
            <a:picLocks noChangeAspect="1" noChangeArrowheads="1"/>
          </p:cNvPicPr>
          <p:nvPr/>
        </p:nvPicPr>
        <p:blipFill>
          <a:blip r:embed="rId4" cstate="print"/>
          <a:srcRect l="4877" r="15459"/>
          <a:stretch>
            <a:fillRect/>
          </a:stretch>
        </p:blipFill>
        <p:spPr bwMode="auto">
          <a:xfrm>
            <a:off x="152400" y="152400"/>
            <a:ext cx="3733800" cy="304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724400" y="5029200"/>
            <a:ext cx="377791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e-NP" sz="1500" b="1" dirty="0"/>
              <a:t>चितडाडा खानेपानी आयोजना बिरुवा ४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photo 2079-2080\karangdi ws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76200"/>
            <a:ext cx="4770783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photo 2079-2080\karangdi wsp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66" r="7528"/>
          <a:stretch>
            <a:fillRect/>
          </a:stretch>
        </p:blipFill>
        <p:spPr bwMode="auto">
          <a:xfrm>
            <a:off x="4953000" y="2327278"/>
            <a:ext cx="4114800" cy="43783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4495800"/>
            <a:ext cx="3429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500" b="1" dirty="0"/>
              <a:t>कराङ्दी मसार लि.खा.पा. कालीगण्डकी २</a:t>
            </a:r>
          </a:p>
        </p:txBody>
      </p:sp>
    </p:spTree>
    <p:extLst>
      <p:ext uri="{BB962C8B-B14F-4D97-AF65-F5344CB8AC3E}">
        <p14:creationId xmlns="" xmlns:p14="http://schemas.microsoft.com/office/powerpoint/2010/main" val="22668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photo 2079-2080\pakursyak lifting ws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049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6324600"/>
            <a:ext cx="30652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sz="1350" b="1" dirty="0"/>
              <a:t>पाकुरस्यांक लि. खानेपानी कालीगण्डकी ३</a:t>
            </a:r>
          </a:p>
        </p:txBody>
      </p:sp>
    </p:spTree>
    <p:extLst>
      <p:ext uri="{BB962C8B-B14F-4D97-AF65-F5344CB8AC3E}">
        <p14:creationId xmlns="" xmlns:p14="http://schemas.microsoft.com/office/powerpoint/2010/main" val="22438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char ghar photo\IMG_20220228_1148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0068" t="14221" r="31173" b="10410"/>
          <a:stretch/>
        </p:blipFill>
        <p:spPr bwMode="auto">
          <a:xfrm>
            <a:off x="76200" y="304800"/>
            <a:ext cx="4572000" cy="3429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9600" y="4038600"/>
            <a:ext cx="3657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माथिल्लो बगालथोक खा. पा. आ.</a:t>
            </a:r>
          </a:p>
          <a:p>
            <a:pPr algn="ctr"/>
            <a:r>
              <a:rPr lang="ne-NP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 पु.व.न.पा. -११, स्याङ्गजा</a:t>
            </a:r>
            <a:endParaRPr lang="en-US" sz="135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69" r="5769"/>
          <a:stretch>
            <a:fillRect/>
          </a:stretch>
        </p:blipFill>
        <p:spPr>
          <a:xfrm rot="10800000" flipV="1">
            <a:off x="4699354" y="304801"/>
            <a:ext cx="4444646" cy="33527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800" y="3962400"/>
            <a:ext cx="23622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फेदीखोला बजार बृहत खा.पा.आ. स्याङ्गजा</a:t>
            </a:r>
          </a:p>
          <a:p>
            <a:endParaRPr lang="en-US" sz="135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5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photo 2079-2080\birga ws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93" r="-877" b="7587"/>
          <a:stretch>
            <a:fillRect/>
          </a:stretch>
        </p:blipFill>
        <p:spPr bwMode="auto">
          <a:xfrm>
            <a:off x="152400" y="228600"/>
            <a:ext cx="8763000" cy="586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6324600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e-NP" sz="1350" b="1" dirty="0"/>
              <a:t>बिर्घा १,२ बिर्घा अर्चले खा.पा.आ. कालिगण्डकी गा.पा.४</a:t>
            </a:r>
          </a:p>
        </p:txBody>
      </p:sp>
    </p:spTree>
    <p:extLst>
      <p:ext uri="{BB962C8B-B14F-4D97-AF65-F5344CB8AC3E}">
        <p14:creationId xmlns="" xmlns:p14="http://schemas.microsoft.com/office/powerpoint/2010/main" val="230722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photo 2079-2080\chapakot belacha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814" b="16260"/>
          <a:stretch>
            <a:fillRect/>
          </a:stretch>
        </p:blipFill>
        <p:spPr bwMode="auto">
          <a:xfrm rot="5400000">
            <a:off x="-342900" y="723900"/>
            <a:ext cx="5105400" cy="3962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photo 2079-2080\gagan gau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573" b="1559"/>
          <a:stretch>
            <a:fillRect/>
          </a:stretch>
        </p:blipFill>
        <p:spPr bwMode="auto">
          <a:xfrm>
            <a:off x="4419600" y="152400"/>
            <a:ext cx="4495800" cy="510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1200" y="5410200"/>
            <a:ext cx="145745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e-NP" sz="1350" b="1" dirty="0"/>
              <a:t>गगन गौडा खा.पा.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5360001"/>
            <a:ext cx="3429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e-NP" sz="1350" b="1" dirty="0"/>
              <a:t>चापाकोट बेलचौर खा.पा.आ. चापाकोट न.पा. २</a:t>
            </a:r>
            <a:endParaRPr lang="en-US" sz="1350" b="1" dirty="0"/>
          </a:p>
        </p:txBody>
      </p:sp>
    </p:spTree>
    <p:extLst>
      <p:ext uri="{BB962C8B-B14F-4D97-AF65-F5344CB8AC3E}">
        <p14:creationId xmlns="" xmlns:p14="http://schemas.microsoft.com/office/powerpoint/2010/main" val="12681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1124_084309.jpg"/>
          <p:cNvPicPr>
            <a:picLocks noChangeAspect="1"/>
          </p:cNvPicPr>
          <p:nvPr/>
        </p:nvPicPr>
        <p:blipFill>
          <a:blip r:embed="rId2" cstate="print"/>
          <a:srcRect l="7361" r="13139" b="13974"/>
          <a:stretch>
            <a:fillRect/>
          </a:stretch>
        </p:blipFill>
        <p:spPr>
          <a:xfrm>
            <a:off x="152399" y="275117"/>
            <a:ext cx="4429809" cy="368728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381000" y="4343400"/>
            <a:ext cx="3886200" cy="24137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ne-NP" sz="1200" b="1" dirty="0">
                <a:cs typeface="Kalimati" panose="00000400000000000000" pitchFamily="2"/>
              </a:rPr>
              <a:t>छेलोहाले खा पा आ फेदीखोला ४, स्याङ्गजा </a:t>
            </a:r>
            <a:endParaRPr lang="en-US" sz="1200" b="1" dirty="0">
              <a:cs typeface="Kalimati" panose="00000400000000000000" pitchFamily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"/>
            <a:ext cx="4267198" cy="3657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4495800" y="4267200"/>
            <a:ext cx="4953000" cy="24137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ne-NP" sz="1125" b="1" dirty="0">
                <a:cs typeface="Kalimati" panose="00000400000000000000" pitchFamily="2"/>
              </a:rPr>
              <a:t>लुब्दीखोला किहुँथुम्का भण्डारखोला लिफ्ट,भिरकोट २,स्याङ्गजा  </a:t>
            </a:r>
            <a:endParaRPr lang="en-US" sz="1125" b="1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695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6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0100" y="152400"/>
            <a:ext cx="4305300" cy="4724400"/>
          </a:xfrm>
          <a:prstGeom prst="rect">
            <a:avLst/>
          </a:prstGeom>
        </p:spPr>
      </p:pic>
      <p:pic>
        <p:nvPicPr>
          <p:cNvPr id="3" name="Picture 2" descr="IMG-6831.jpg"/>
          <p:cNvPicPr>
            <a:picLocks noChangeAspect="1"/>
          </p:cNvPicPr>
          <p:nvPr/>
        </p:nvPicPr>
        <p:blipFill>
          <a:blip r:embed="rId3" cstate="print"/>
          <a:srcRect l="10937" r="3125"/>
          <a:stretch>
            <a:fillRect/>
          </a:stretch>
        </p:blipFill>
        <p:spPr>
          <a:xfrm>
            <a:off x="152400" y="152400"/>
            <a:ext cx="4191000" cy="472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2578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e-NP" dirty="0" smtClean="0"/>
          </a:p>
          <a:p>
            <a:r>
              <a:rPr lang="ne-NP" dirty="0" smtClean="0"/>
              <a:t>पुरकोट लि.खा.पा.आ. हरिनासको निर्माणाधीन टंकी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54864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e-NP" dirty="0" smtClean="0"/>
          </a:p>
          <a:p>
            <a:r>
              <a:rPr lang="ne-NP" dirty="0" smtClean="0"/>
              <a:t>कुटुम्सा सौर्य लि.खा.पा.आ. हरिनास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6D3BEF-B74D-40FB-A430-FF9A2471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92216"/>
            <a:ext cx="7772400" cy="622184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2800" dirty="0">
                <a:cs typeface="Kalimati" pitchFamily="2"/>
              </a:rPr>
              <a:t>५.कार्यक्रम</a:t>
            </a:r>
            <a:r>
              <a:rPr lang="en-US" sz="2800" dirty="0">
                <a:cs typeface="Kalimati" pitchFamily="2"/>
              </a:rPr>
              <a:t>/ </a:t>
            </a:r>
            <a:r>
              <a:rPr lang="ne-NP" sz="2800" dirty="0">
                <a:cs typeface="Kalimati" pitchFamily="2"/>
              </a:rPr>
              <a:t>आयोजनाको भौतिक प्रगतिको सारांश  </a:t>
            </a:r>
            <a:endParaRPr lang="en-US" sz="2800" dirty="0">
              <a:cs typeface="Kalimati" pitchFamily="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CCB06CD5-2356-4E49-BA22-F25AE43D0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09151056"/>
              </p:ext>
            </p:extLst>
          </p:nvPr>
        </p:nvGraphicFramePr>
        <p:xfrm>
          <a:off x="119419" y="1125390"/>
          <a:ext cx="8991599" cy="5686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276">
                  <a:extLst>
                    <a:ext uri="{9D8B030D-6E8A-4147-A177-3AD203B41FA5}">
                      <a16:colId xmlns="" xmlns:a16="http://schemas.microsoft.com/office/drawing/2014/main" val="825910476"/>
                    </a:ext>
                  </a:extLst>
                </a:gridCol>
                <a:gridCol w="5092523">
                  <a:extLst>
                    <a:ext uri="{9D8B030D-6E8A-4147-A177-3AD203B41FA5}">
                      <a16:colId xmlns="" xmlns:a16="http://schemas.microsoft.com/office/drawing/2014/main" val="1330740600"/>
                    </a:ext>
                  </a:extLst>
                </a:gridCol>
                <a:gridCol w="1593165">
                  <a:extLst>
                    <a:ext uri="{9D8B030D-6E8A-4147-A177-3AD203B41FA5}">
                      <a16:colId xmlns="" xmlns:a16="http://schemas.microsoft.com/office/drawing/2014/main" val="509739463"/>
                    </a:ext>
                  </a:extLst>
                </a:gridCol>
                <a:gridCol w="1759635">
                  <a:extLst>
                    <a:ext uri="{9D8B030D-6E8A-4147-A177-3AD203B41FA5}">
                      <a16:colId xmlns="" xmlns:a16="http://schemas.microsoft.com/office/drawing/2014/main" val="4190469835"/>
                    </a:ext>
                  </a:extLst>
                </a:gridCol>
              </a:tblGrid>
              <a:tr h="968525">
                <a:tc>
                  <a:txBody>
                    <a:bodyPr/>
                    <a:lstStyle/>
                    <a:p>
                      <a:pPr algn="ctr"/>
                      <a:r>
                        <a:rPr lang="ne-NP" sz="1800" b="0" dirty="0">
                          <a:solidFill>
                            <a:schemeClr val="bg1"/>
                          </a:solidFill>
                          <a:cs typeface="Kalimati" pitchFamily="2"/>
                        </a:rPr>
                        <a:t>सि.नं </a:t>
                      </a:r>
                      <a:endParaRPr lang="en-US" sz="1800" b="0" dirty="0">
                        <a:solidFill>
                          <a:schemeClr val="bg1"/>
                        </a:solidFill>
                        <a:cs typeface="Kalimati" pitchFamily="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b="0" dirty="0">
                          <a:solidFill>
                            <a:schemeClr val="bg1"/>
                          </a:solidFill>
                          <a:cs typeface="Kalimati" pitchFamily="2"/>
                        </a:rPr>
                        <a:t>कार्यक्रम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cs typeface="Kalimati" pitchFamily="2"/>
                        </a:rPr>
                        <a:t>/</a:t>
                      </a:r>
                      <a:r>
                        <a:rPr lang="ne-NP" sz="1800" b="0" dirty="0">
                          <a:solidFill>
                            <a:schemeClr val="bg1"/>
                          </a:solidFill>
                          <a:cs typeface="Kalimati" pitchFamily="2"/>
                        </a:rPr>
                        <a:t>आयोजनाको प्रगति</a:t>
                      </a:r>
                      <a:endParaRPr lang="en-US" sz="1800" b="0" dirty="0">
                        <a:solidFill>
                          <a:schemeClr val="bg1"/>
                        </a:solidFill>
                        <a:cs typeface="Kalimati" pitchFamily="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b="0" dirty="0">
                          <a:solidFill>
                            <a:schemeClr val="bg1"/>
                          </a:solidFill>
                          <a:cs typeface="Kalimati" pitchFamily="2"/>
                        </a:rPr>
                        <a:t>कार्यक्रम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cs typeface="Kalimati" pitchFamily="2"/>
                        </a:rPr>
                        <a:t>/</a:t>
                      </a:r>
                      <a:r>
                        <a:rPr lang="ne-NP" sz="1800" b="0" dirty="0">
                          <a:solidFill>
                            <a:schemeClr val="bg1"/>
                          </a:solidFill>
                          <a:cs typeface="Kalimati" pitchFamily="2"/>
                        </a:rPr>
                        <a:t>आयोजनाको संख्या</a:t>
                      </a:r>
                      <a:endParaRPr lang="en-US" sz="1800" b="0" dirty="0">
                        <a:solidFill>
                          <a:schemeClr val="bg1"/>
                        </a:solidFill>
                        <a:cs typeface="Kalimati" pitchFamily="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b="0" dirty="0">
                          <a:solidFill>
                            <a:schemeClr val="bg1"/>
                          </a:solidFill>
                          <a:cs typeface="Kalimati" pitchFamily="2"/>
                        </a:rPr>
                        <a:t>कुल कार्यक्रम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cs typeface="Kalimati" pitchFamily="2"/>
                        </a:rPr>
                        <a:t>/</a:t>
                      </a:r>
                      <a:r>
                        <a:rPr lang="ne-NP" sz="1800" b="0" dirty="0">
                          <a:solidFill>
                            <a:schemeClr val="bg1"/>
                          </a:solidFill>
                          <a:cs typeface="Kalimati" pitchFamily="2"/>
                        </a:rPr>
                        <a:t> आयोजनाको प्रतिशत </a:t>
                      </a:r>
                      <a:endParaRPr lang="en-US" sz="1800" b="0" dirty="0">
                        <a:solidFill>
                          <a:schemeClr val="bg1"/>
                        </a:solidFill>
                        <a:cs typeface="Kalimati" pitchFamily="2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="" xmlns:a16="http://schemas.microsoft.com/office/drawing/2014/main" val="479935527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१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dirty="0">
                          <a:cs typeface="Kalimati" panose="00000400000000000000" pitchFamily="2"/>
                        </a:rPr>
                        <a:t>९० प्रतिशत भन्दा बढी भौतिक प्रगति 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३३२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८६.६८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848953551"/>
                  </a:ext>
                </a:extLst>
              </a:tr>
              <a:tr h="660363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२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८० देखि ८९ प्रतिशत सम्म भौतिक प्रगति 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८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२.०९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32922550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३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६० प्रतिशत देखि ७९ प्रतिशत सम्म भौतिक प्रगति 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८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२.०९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231976687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४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४० देखि ५९ प्रतिशत सम्म भौतिक प्रगति 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६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१.५७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381432221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५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४० प्रतिशत भन्दा कम भौतिक प्रगति 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४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१.०४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044063377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६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बजेट बिनियोजन भएका र कार्यान्वयन सुरु नभएका </a:t>
                      </a:r>
                      <a:r>
                        <a:rPr lang="en-US" sz="1600" dirty="0" smtClean="0">
                          <a:cs typeface="Kalimati" panose="00000400000000000000" pitchFamily="2"/>
                        </a:rPr>
                        <a:t>(</a:t>
                      </a:r>
                      <a:r>
                        <a:rPr lang="ne-NP" sz="1600" dirty="0" smtClean="0">
                          <a:cs typeface="Kalimati" panose="00000400000000000000" pitchFamily="2"/>
                        </a:rPr>
                        <a:t>दोहोरोपन, मुहान विवाद)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२५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६.५३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669065037"/>
                  </a:ext>
                </a:extLst>
              </a:tr>
              <a:tr h="508335"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ne-NP" sz="1600" b="1" dirty="0">
                          <a:cs typeface="Kalimati" panose="00000400000000000000" pitchFamily="2"/>
                        </a:rPr>
                        <a:t>जम्मा </a:t>
                      </a:r>
                      <a:r>
                        <a:rPr lang="en-US" sz="1600" b="1" dirty="0">
                          <a:cs typeface="Kalimati" panose="00000400000000000000" pitchFamily="2"/>
                        </a:rPr>
                        <a:t>(</a:t>
                      </a:r>
                      <a:r>
                        <a:rPr lang="ne-NP" sz="1600" b="1" dirty="0">
                          <a:cs typeface="Kalimati" panose="00000400000000000000" pitchFamily="2"/>
                        </a:rPr>
                        <a:t>कार्यक्रम</a:t>
                      </a:r>
                      <a:r>
                        <a:rPr lang="en-US" sz="1600" b="1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b="1" dirty="0">
                          <a:cs typeface="Kalimati" panose="00000400000000000000" pitchFamily="2"/>
                        </a:rPr>
                        <a:t>आयोजनाको संख्या र प्रगति प्रतिशतमा</a:t>
                      </a:r>
                      <a:r>
                        <a:rPr lang="en-US" sz="1600" b="1" dirty="0">
                          <a:cs typeface="Kalimati" panose="00000400000000000000" pitchFamily="2"/>
                        </a:rPr>
                        <a:t>)</a:t>
                      </a:r>
                      <a:r>
                        <a:rPr lang="ne-NP" sz="1600" b="1" dirty="0">
                          <a:cs typeface="Kalimati" panose="00000400000000000000" pitchFamily="2"/>
                        </a:rPr>
                        <a:t>  </a:t>
                      </a:r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३८३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ne-NP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१००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24996259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E29DAD-133E-F15B-44F8-CA6777BB14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17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char ghar photo\IMG_20220209_1658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8991600" cy="56415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6096000"/>
            <a:ext cx="8915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बानेथोक पेलकाचौर खा. पा. आ., पु.व.न.पा. -१२,स्याङ्गजा</a:t>
            </a:r>
            <a:endParaRPr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61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5A76D6C7-BD1C-CDFD-109C-B99FD461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953000"/>
            <a:ext cx="6019800" cy="1132096"/>
          </a:xfrm>
        </p:spPr>
        <p:txBody>
          <a:bodyPr>
            <a:normAutofit/>
          </a:bodyPr>
          <a:lstStyle/>
          <a:p>
            <a:r>
              <a:rPr lang="ne-NP" sz="2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कुजुन्दे </a:t>
            </a:r>
            <a:r>
              <a:rPr lang="ne-NP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खानेपानी आयोजना बिरुवा ८ </a:t>
            </a:r>
            <a:endParaRPr lang="en-US" sz="2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741EBDA-27A1-74E2-9C58-2FEC52C86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2" y="274638"/>
            <a:ext cx="3564918" cy="4525962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51BC53-E9E2-9F5A-08A7-EBBEEF6CA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04800"/>
            <a:ext cx="5143500" cy="45259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23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295426-4E16-084A-8D3B-BAE8D4BB8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2047"/>
            <a:ext cx="3962400" cy="5581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6CBE99-B31B-E4E1-213C-CE0C1977530C}"/>
              </a:ext>
            </a:extLst>
          </p:cNvPr>
          <p:cNvSpPr txBox="1"/>
          <p:nvPr/>
        </p:nvSpPr>
        <p:spPr>
          <a:xfrm>
            <a:off x="2362200" y="6172200"/>
            <a:ext cx="412142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1350" dirty="0"/>
              <a:t>छिस्ती किपट </a:t>
            </a:r>
            <a:r>
              <a:rPr lang="en-US" sz="1350" dirty="0" err="1"/>
              <a:t>खानेपानी</a:t>
            </a:r>
            <a:r>
              <a:rPr lang="en-US" sz="1350" dirty="0"/>
              <a:t> </a:t>
            </a:r>
            <a:r>
              <a:rPr lang="en-US" sz="1350" dirty="0" err="1"/>
              <a:t>योजना</a:t>
            </a:r>
            <a:r>
              <a:rPr lang="ne-NP" sz="1350" dirty="0"/>
              <a:t>, कालिगण्डकी स्याङ्गजा</a:t>
            </a: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6AEC89-9875-73D1-1132-8E04C71A24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89" r="3099" b="18272"/>
          <a:stretch/>
        </p:blipFill>
        <p:spPr>
          <a:xfrm>
            <a:off x="5029200" y="371038"/>
            <a:ext cx="3657600" cy="5572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66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419600"/>
            <a:ext cx="4214192" cy="733097"/>
          </a:xfrm>
        </p:spPr>
        <p:txBody>
          <a:bodyPr>
            <a:normAutofit/>
          </a:bodyPr>
          <a:lstStyle/>
          <a:p>
            <a:r>
              <a:rPr lang="ne-NP" sz="1400" dirty="0" smtClean="0"/>
              <a:t>ठुलो पँधेरा अर्जुनचौपारी </a:t>
            </a:r>
            <a:r>
              <a:rPr lang="ne-NP" sz="1400" dirty="0"/>
              <a:t>गा.पा. ६ </a:t>
            </a:r>
            <a:endParaRPr lang="en-US" sz="1400" dirty="0"/>
          </a:p>
        </p:txBody>
      </p:sp>
      <p:pic>
        <p:nvPicPr>
          <p:cNvPr id="4" name="Content Placeholder 3" descr="IMG-04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318" t="9836" r="9602" b="9836"/>
          <a:stretch>
            <a:fillRect/>
          </a:stretch>
        </p:blipFill>
        <p:spPr>
          <a:xfrm>
            <a:off x="10633" y="228600"/>
            <a:ext cx="4876800" cy="3733800"/>
          </a:xfrm>
        </p:spPr>
      </p:pic>
      <p:pic>
        <p:nvPicPr>
          <p:cNvPr id="8194" name="Picture 2" descr="C:\Users\DELL\Desktop\फोटो\IMG-0418.jpg"/>
          <p:cNvPicPr>
            <a:picLocks noChangeAspect="1" noChangeArrowheads="1"/>
          </p:cNvPicPr>
          <p:nvPr/>
        </p:nvPicPr>
        <p:blipFill>
          <a:blip r:embed="rId3" cstate="print"/>
          <a:srcRect l="6878"/>
          <a:stretch>
            <a:fillRect/>
          </a:stretch>
        </p:blipFill>
        <p:spPr bwMode="auto">
          <a:xfrm>
            <a:off x="4908699" y="228600"/>
            <a:ext cx="4191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char ghar photo\IMG_20220318_172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141" r="33697"/>
          <a:stretch>
            <a:fillRect/>
          </a:stretch>
        </p:blipFill>
        <p:spPr bwMode="auto">
          <a:xfrm>
            <a:off x="3124200" y="3212738"/>
            <a:ext cx="5791200" cy="3416662"/>
          </a:xfrm>
          <a:prstGeom prst="rect">
            <a:avLst/>
          </a:prstGeom>
          <a:noFill/>
        </p:spPr>
      </p:pic>
      <p:pic>
        <p:nvPicPr>
          <p:cNvPr id="10243" name="Picture 3" descr="H:\char ghar photo\IMG_20220318_181141.jpg"/>
          <p:cNvPicPr>
            <a:picLocks noChangeAspect="1" noChangeArrowheads="1"/>
          </p:cNvPicPr>
          <p:nvPr/>
        </p:nvPicPr>
        <p:blipFill>
          <a:blip r:embed="rId3" cstate="print"/>
          <a:srcRect l="27286" r="28065"/>
          <a:stretch>
            <a:fillRect/>
          </a:stretch>
        </p:blipFill>
        <p:spPr bwMode="auto">
          <a:xfrm rot="10800000" flipV="1">
            <a:off x="152400" y="138468"/>
            <a:ext cx="2819400" cy="4509732"/>
          </a:xfrm>
          <a:prstGeom prst="rect">
            <a:avLst/>
          </a:prstGeom>
          <a:noFill/>
        </p:spPr>
      </p:pic>
      <p:pic>
        <p:nvPicPr>
          <p:cNvPr id="5" name="Picture 2" descr="H:\char ghar photo\IMG_20220318_182923.jpg"/>
          <p:cNvPicPr>
            <a:picLocks noChangeAspect="1" noChangeArrowheads="1"/>
          </p:cNvPicPr>
          <p:nvPr/>
        </p:nvPicPr>
        <p:blipFill rotWithShape="1">
          <a:blip r:embed="rId4" cstate="print"/>
          <a:srcRect l="12767" t="23363" r="16912" b="8344"/>
          <a:stretch/>
        </p:blipFill>
        <p:spPr bwMode="auto">
          <a:xfrm>
            <a:off x="3124200" y="152400"/>
            <a:ext cx="5791200" cy="2895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" y="5029200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b="1" dirty="0"/>
              <a:t>चारघर मगरगाउ  खा. पा. आ.,कालीगण्डकी  गा.पा.-०६ ,स्याङ्गजा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5203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562600"/>
            <a:ext cx="3874403" cy="566483"/>
          </a:xfrm>
        </p:spPr>
        <p:txBody>
          <a:bodyPr>
            <a:noAutofit/>
          </a:bodyPr>
          <a:lstStyle/>
          <a:p>
            <a:r>
              <a:rPr lang="ne-NP" sz="1500" dirty="0"/>
              <a:t>HDPE पाईपको गुणस्तर आनुगमन</a:t>
            </a:r>
            <a:endParaRPr lang="en-US" sz="1500" dirty="0"/>
          </a:p>
        </p:txBody>
      </p:sp>
      <p:pic>
        <p:nvPicPr>
          <p:cNvPr id="7170" name="Picture 2" descr="C:\Users\DELL\Desktop\फोटो\IMG-1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84" r="9622"/>
          <a:stretch>
            <a:fillRect/>
          </a:stretch>
        </p:blipFill>
        <p:spPr bwMode="auto">
          <a:xfrm>
            <a:off x="152400" y="76200"/>
            <a:ext cx="4800600" cy="5153585"/>
          </a:xfrm>
          <a:prstGeom prst="rect">
            <a:avLst/>
          </a:prstGeom>
          <a:noFill/>
        </p:spPr>
      </p:pic>
      <p:pic>
        <p:nvPicPr>
          <p:cNvPr id="7171" name="Picture 3" descr="C:\Users\DELL\Desktop\फोटो\IMG-1133.jpg"/>
          <p:cNvPicPr>
            <a:picLocks noChangeAspect="1" noChangeArrowheads="1"/>
          </p:cNvPicPr>
          <p:nvPr/>
        </p:nvPicPr>
        <p:blipFill>
          <a:blip r:embed="rId3" cstate="print"/>
          <a:srcRect l="9078" r="22191"/>
          <a:stretch>
            <a:fillRect/>
          </a:stretch>
        </p:blipFill>
        <p:spPr bwMode="auto">
          <a:xfrm flipV="1">
            <a:off x="5029200" y="76200"/>
            <a:ext cx="40386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572000"/>
            <a:ext cx="3874403" cy="566483"/>
          </a:xfrm>
        </p:spPr>
        <p:txBody>
          <a:bodyPr>
            <a:noAutofit/>
          </a:bodyPr>
          <a:lstStyle/>
          <a:p>
            <a:r>
              <a:rPr lang="ne-NP" sz="1500" dirty="0" smtClean="0"/>
              <a:t>सिमलधारा खा.पा.आ. वालिङ्ग -७,स्याङ्गजा</a:t>
            </a:r>
            <a:br>
              <a:rPr lang="ne-NP" sz="1500" dirty="0" smtClean="0"/>
            </a:b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235" r="10588"/>
          <a:stretch>
            <a:fillRect/>
          </a:stretch>
        </p:blipFill>
        <p:spPr bwMode="auto">
          <a:xfrm>
            <a:off x="76200" y="76200"/>
            <a:ext cx="443626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7955" r="11932"/>
          <a:stretch>
            <a:fillRect/>
          </a:stretch>
        </p:blipFill>
        <p:spPr bwMode="auto">
          <a:xfrm>
            <a:off x="4572000" y="76200"/>
            <a:ext cx="439535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096000"/>
            <a:ext cx="5599843" cy="566483"/>
          </a:xfrm>
        </p:spPr>
        <p:txBody>
          <a:bodyPr>
            <a:noAutofit/>
          </a:bodyPr>
          <a:lstStyle/>
          <a:p>
            <a:r>
              <a:rPr lang="ne-NP" sz="1500" dirty="0" smtClean="0"/>
              <a:t>बोधी भन्ज्याङ्ग खा.पा.आ., वालिङ्ग १३, स्याङ्गजा</a:t>
            </a:r>
            <a:br>
              <a:rPr lang="ne-NP" sz="1500" dirty="0" smtClean="0"/>
            </a:br>
            <a:endParaRPr lang="en-US" sz="1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152400"/>
            <a:ext cx="874357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291517"/>
            <a:ext cx="5599843" cy="566483"/>
          </a:xfrm>
        </p:spPr>
        <p:txBody>
          <a:bodyPr>
            <a:noAutofit/>
          </a:bodyPr>
          <a:lstStyle/>
          <a:p>
            <a:r>
              <a:rPr lang="ne-NP" sz="1500" dirty="0" smtClean="0"/>
              <a:t>उमाकोट लिफ्टिंग खा.पा.आ., गल्यांग ९, स्याङ्गजा</a:t>
            </a:r>
            <a:br>
              <a:rPr lang="ne-NP" sz="1500" dirty="0" smtClean="0"/>
            </a:br>
            <a:endParaRPr lang="en-US" sz="15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9770"/>
          <a:stretch>
            <a:fillRect/>
          </a:stretch>
        </p:blipFill>
        <p:spPr bwMode="auto">
          <a:xfrm>
            <a:off x="152400" y="114300"/>
            <a:ext cx="88392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486400"/>
            <a:ext cx="5599843" cy="566483"/>
          </a:xfrm>
        </p:spPr>
        <p:txBody>
          <a:bodyPr>
            <a:noAutofit/>
          </a:bodyPr>
          <a:lstStyle/>
          <a:p>
            <a:r>
              <a:rPr lang="ne-NP" sz="1500" dirty="0" smtClean="0"/>
              <a:t>भिमटारी खा.पा.आ., वालिङ्ग ८, स्याङ्गजा</a:t>
            </a:r>
            <a:br>
              <a:rPr lang="ne-NP" sz="1500" dirty="0" smtClean="0"/>
            </a:br>
            <a:endParaRPr lang="en-US" sz="1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8571"/>
          <a:stretch>
            <a:fillRect/>
          </a:stretch>
        </p:blipFill>
        <p:spPr bwMode="auto">
          <a:xfrm>
            <a:off x="4953000" y="152400"/>
            <a:ext cx="40005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6465" r="19828"/>
          <a:stretch>
            <a:fillRect/>
          </a:stretch>
        </p:blipFill>
        <p:spPr bwMode="auto">
          <a:xfrm>
            <a:off x="76199" y="152400"/>
            <a:ext cx="471783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4600" y="411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2774" y="616526"/>
            <a:ext cx="775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000" b="1" dirty="0">
                <a:cs typeface="Kalimati" pitchFamily="2"/>
              </a:rPr>
              <a:t>खानेपानी  सम्बन्धि अवस्था (आ.व. ०७८/०७९ सम्मको) </a:t>
            </a:r>
            <a:r>
              <a:rPr lang="en-US" sz="2000" b="1" dirty="0">
                <a:cs typeface="Kalimati" pitchFamily="2"/>
              </a:rPr>
              <a:t>:</a:t>
            </a:r>
            <a:r>
              <a:rPr lang="ne-NP" sz="2000" b="1" dirty="0">
                <a:cs typeface="Kalimati" pitchFamily="2"/>
              </a:rPr>
              <a:t> </a:t>
            </a:r>
            <a:endParaRPr lang="en-US" sz="2000" b="1" dirty="0">
              <a:cs typeface="Kalimati" pitchFamily="2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94522461"/>
              </p:ext>
            </p:extLst>
          </p:nvPr>
        </p:nvGraphicFramePr>
        <p:xfrm>
          <a:off x="152400" y="1307103"/>
          <a:ext cx="8959977" cy="3264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5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6800"/>
                <a:gridCol w="1143000">
                  <a:extLst>
                    <a:ext uri="{9D8B030D-6E8A-4147-A177-3AD203B41FA5}">
                      <a16:colId xmlns="" xmlns:a16="http://schemas.microsoft.com/office/drawing/2014/main" val="50920829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40328057"/>
                    </a:ext>
                  </a:extLst>
                </a:gridCol>
                <a:gridCol w="838200"/>
                <a:gridCol w="1295400">
                  <a:extLst>
                    <a:ext uri="{9D8B030D-6E8A-4147-A177-3AD203B41FA5}">
                      <a16:colId xmlns="" xmlns:a16="http://schemas.microsoft.com/office/drawing/2014/main" val="4058846552"/>
                    </a:ext>
                  </a:extLst>
                </a:gridCol>
              </a:tblGrid>
              <a:tr h="45415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कार्यक्रम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संरचना निर्माण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0199313"/>
                  </a:ext>
                </a:extLst>
              </a:tr>
              <a:tr h="83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इन्टेक निर्माण (नम्बर)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itchFamily="2"/>
                        </a:rPr>
                        <a:t>पानी प्रसोधन केन्द्र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itchFamily="2"/>
                        </a:rPr>
                        <a:t>प्रसारण लाइन (कि.मि)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itchFamily="2"/>
                        </a:rPr>
                        <a:t>वितरण लाइन (कि.मि.)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itchFamily="2"/>
                        </a:rPr>
                        <a:t>टंकी निर्माण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itchFamily="2"/>
                        </a:rPr>
                        <a:t>धारा निर्माण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अन्य संरचना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CC/DC/IC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)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2718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प्रदेशिक आयोजना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१६२.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३३३.७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१६३.५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२७२.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७५७८.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२८७.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4982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प्रदेशिक  विशेष योजना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७.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०.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७.१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०.६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१२.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७५१.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९.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संघ सशर्त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९६.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०.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२०१.८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८३.९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१५१.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११२४०.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१६८.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5216256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जम्मा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२६५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५४३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२४८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४३५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१९५६९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४६४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4644647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709F576-886F-64E4-9202-B16F542E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74" y="0"/>
            <a:ext cx="7436426" cy="527779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६.५उपलब्धि </a:t>
            </a:r>
            <a:endParaRPr lang="en-US" sz="3200" dirty="0">
              <a:cs typeface="Kalimati" pitchFamily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599F114-5853-45AC-3809-10984887C1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295399" cy="106941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2286931"/>
              </p:ext>
            </p:extLst>
          </p:nvPr>
        </p:nvGraphicFramePr>
        <p:xfrm>
          <a:off x="2971800" y="4724400"/>
          <a:ext cx="4114800" cy="195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2860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Coverage (%)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Kalimati"/>
                        <a:cs typeface="Kalimati" pitchFamily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itchFamily="2"/>
                        </a:rPr>
                        <a:t>कास्की 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itchFamily="2"/>
                        </a:rPr>
                        <a:t>स्याङ्गजा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itchFamily="2"/>
                        </a:rPr>
                        <a:t>आधारभूत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itchFamily="2"/>
                        </a:rPr>
                        <a:t>८१.७७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itchFamily="2"/>
                        </a:rPr>
                        <a:t>८६.९०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itchFamily="2"/>
                        </a:rPr>
                        <a:t>मध्यम तथा उच्च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itchFamily="2"/>
                        </a:rPr>
                        <a:t>९.८३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itchFamily="2"/>
                        </a:rPr>
                        <a:t>८.१२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itchFamily="2"/>
                        </a:rPr>
                        <a:t>जम्मा 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itchFamily="2"/>
                        </a:rPr>
                        <a:t> ९१.६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itchFamily="2"/>
                        </a:rPr>
                        <a:t>९५.०२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890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919917"/>
            <a:ext cx="3657600" cy="566483"/>
          </a:xfrm>
        </p:spPr>
        <p:txBody>
          <a:bodyPr>
            <a:noAutofit/>
          </a:bodyPr>
          <a:lstStyle/>
          <a:p>
            <a:r>
              <a:rPr lang="ne-NP" sz="1500" dirty="0" smtClean="0"/>
              <a:t>नौबिसे खा.पा.आ., गल्यांग ११, स्याङ्गजा</a:t>
            </a:r>
            <a:br>
              <a:rPr lang="ne-NP" sz="1500" dirty="0" smtClean="0"/>
            </a:br>
            <a:endParaRPr lang="en-US" sz="1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7385"/>
          <a:stretch>
            <a:fillRect/>
          </a:stretch>
        </p:blipFill>
        <p:spPr bwMode="auto">
          <a:xfrm>
            <a:off x="76200" y="152400"/>
            <a:ext cx="4345404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b="22458"/>
          <a:stretch>
            <a:fillRect/>
          </a:stretch>
        </p:blipFill>
        <p:spPr bwMode="auto">
          <a:xfrm>
            <a:off x="4572000" y="152400"/>
            <a:ext cx="449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48200" y="5105400"/>
            <a:ext cx="4038600" cy="490283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e-NP" sz="15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मौला लि</a:t>
            </a:r>
            <a:r>
              <a:rPr kumimoji="0" lang="ne-NP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खा.पा.आ.कालिगण्डकी-४, स्याङ्गजा</a:t>
            </a:r>
            <a:br>
              <a:rPr kumimoji="0" lang="ne-NP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95" b="16934"/>
          <a:stretch>
            <a:fillRect/>
          </a:stretch>
        </p:blipFill>
        <p:spPr>
          <a:xfrm>
            <a:off x="152400" y="76200"/>
            <a:ext cx="8839200" cy="6096001"/>
          </a:xfrm>
        </p:spPr>
      </p:pic>
      <p:sp>
        <p:nvSpPr>
          <p:cNvPr id="5" name="Rectangle 4"/>
          <p:cNvSpPr/>
          <p:nvPr/>
        </p:nvSpPr>
        <p:spPr>
          <a:xfrm>
            <a:off x="2667000" y="6324600"/>
            <a:ext cx="24673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e-NP" sz="1350" dirty="0">
                <a:cs typeface="Kalimati" pitchFamily="2"/>
              </a:rPr>
              <a:t>सचिब ज्यु को कार्यालय अनुगमन</a:t>
            </a:r>
            <a:r>
              <a:rPr lang="en-US" sz="1350" dirty="0">
                <a:cs typeface="Kalimati" pitchFamily="2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4802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DEE1D59-1898-4A80-99D0-313C97C35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9" r="-3510"/>
          <a:stretch>
            <a:fillRect/>
          </a:stretch>
        </p:blipFill>
        <p:spPr>
          <a:xfrm>
            <a:off x="46517" y="0"/>
            <a:ext cx="939165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029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4600" y="411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662374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000" b="1" dirty="0">
                <a:cs typeface="Kalimati" pitchFamily="2"/>
              </a:rPr>
              <a:t>खानेपानी सम्बन्धि उपलब्धि (</a:t>
            </a:r>
            <a:r>
              <a:rPr lang="ne-NP" sz="2000" b="1" dirty="0">
                <a:highlight>
                  <a:srgbClr val="FFFF00"/>
                </a:highlight>
                <a:cs typeface="Kalimati" pitchFamily="2"/>
              </a:rPr>
              <a:t>आ.व. ०७९/०८०</a:t>
            </a:r>
            <a:r>
              <a:rPr lang="ne-NP" sz="2000" b="1" dirty="0">
                <a:cs typeface="Kalimati" pitchFamily="2"/>
              </a:rPr>
              <a:t>)</a:t>
            </a:r>
            <a:r>
              <a:rPr lang="en-US" sz="2000" b="1" dirty="0">
                <a:cs typeface="Kalimati" pitchFamily="2"/>
              </a:rPr>
              <a:t>:</a:t>
            </a:r>
            <a:r>
              <a:rPr lang="ne-NP" sz="2000" b="1" dirty="0">
                <a:cs typeface="Kalimati" pitchFamily="2"/>
              </a:rPr>
              <a:t> </a:t>
            </a:r>
            <a:endParaRPr lang="en-US" sz="2000" b="1" dirty="0">
              <a:cs typeface="Kalimati" pitchFamily="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709F576-886F-64E4-9202-B16F542E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609600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६.५उपलब्धि </a:t>
            </a:r>
            <a:endParaRPr lang="en-US" sz="3200" dirty="0">
              <a:cs typeface="Kalimati" pitchFamily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599F114-5853-45AC-3809-10984887C1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295399" cy="1069410"/>
          </a:xfrm>
          <a:prstGeom prst="rect">
            <a:avLst/>
          </a:prstGeom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94522461"/>
              </p:ext>
            </p:extLst>
          </p:nvPr>
        </p:nvGraphicFramePr>
        <p:xfrm>
          <a:off x="152400" y="1066800"/>
          <a:ext cx="8959977" cy="3264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5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6800"/>
                <a:gridCol w="1143000">
                  <a:extLst>
                    <a:ext uri="{9D8B030D-6E8A-4147-A177-3AD203B41FA5}">
                      <a16:colId xmlns="" xmlns:a16="http://schemas.microsoft.com/office/drawing/2014/main" val="50920829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40328057"/>
                    </a:ext>
                  </a:extLst>
                </a:gridCol>
                <a:gridCol w="838200"/>
                <a:gridCol w="1295400">
                  <a:extLst>
                    <a:ext uri="{9D8B030D-6E8A-4147-A177-3AD203B41FA5}">
                      <a16:colId xmlns="" xmlns:a16="http://schemas.microsoft.com/office/drawing/2014/main" val="4058846552"/>
                    </a:ext>
                  </a:extLst>
                </a:gridCol>
              </a:tblGrid>
              <a:tr h="45415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कार्यक्रम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संरचना निर्माण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0199313"/>
                  </a:ext>
                </a:extLst>
              </a:tr>
              <a:tr h="83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इन्टेक निर्माण (नम्बर)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itchFamily="2"/>
                        </a:rPr>
                        <a:t>पानी प्रसोधन केन्द्र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itchFamily="2"/>
                        </a:rPr>
                        <a:t>प्रसारण लाइन (कि.मि)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itchFamily="2"/>
                        </a:rPr>
                        <a:t>वितरण लाइन (कि.मि.)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itchFamily="2"/>
                        </a:rPr>
                        <a:t>टंकी निर्माण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/>
                          <a:ea typeface="+mn-ea"/>
                          <a:cs typeface="Kalimati" pitchFamily="2"/>
                        </a:rPr>
                        <a:t>धारा निर्माण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अन्य संरचना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CC/DC/IC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itchFamily="2"/>
                        </a:rPr>
                        <a:t>)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2718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प्रदेशिक आयोजना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११४.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३.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१०९.२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१५६.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१२८.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२७५६.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५३.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4982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प्रदेशिक  विशेष योजना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०.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२.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८.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०.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८.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०.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०.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संघ सशर्त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१५.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०.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३६.५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४७.८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३५.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१८५१.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१३.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5216256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cs typeface="Kalimati" pitchFamily="2"/>
                        </a:rPr>
                        <a:t>जम्मा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१२९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५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१५४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२०४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१७१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४६०७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ne-NP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limati" panose="00000400000000000000"/>
                          <a:ea typeface="+mn-ea"/>
                          <a:cs typeface="Kalimati" pitchFamily="2"/>
                        </a:rPr>
                        <a:t>६६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464464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2286931"/>
              </p:ext>
            </p:extLst>
          </p:nvPr>
        </p:nvGraphicFramePr>
        <p:xfrm>
          <a:off x="2743200" y="4673600"/>
          <a:ext cx="4114800" cy="195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2860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itchFamily="2"/>
                        </a:rPr>
                        <a:t>Coverage (%)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Kalimati"/>
                        <a:cs typeface="Kalimati" pitchFamily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itchFamily="2"/>
                        </a:rPr>
                        <a:t>कास्की 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>
                          <a:cs typeface="Kalimati" pitchFamily="2"/>
                        </a:rPr>
                        <a:t>स्याङ्गजा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itchFamily="2"/>
                        </a:rPr>
                        <a:t>आधारभूत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८२.२८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८७.०८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itchFamily="2"/>
                        </a:rPr>
                        <a:t>मध्यम तथा उच्च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९.९२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latin typeface="Kalimati"/>
                          <a:cs typeface="Kalimati" pitchFamily="2"/>
                        </a:rPr>
                        <a:t>८.१५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itchFamily="2"/>
                        </a:rPr>
                        <a:t>जम्मा </a:t>
                      </a:r>
                      <a:endParaRPr lang="en-US" sz="16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९२.२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latin typeface="Lucida Sans Unicode"/>
                          <a:cs typeface="Kalimati" pitchFamily="2"/>
                        </a:rPr>
                        <a:t>९५.२३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998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9350</TotalTime>
  <Words>2181</Words>
  <Application>Microsoft Office PowerPoint</Application>
  <PresentationFormat>On-screen Show (4:3)</PresentationFormat>
  <Paragraphs>660</Paragraphs>
  <Slides>82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गण्डकी प्रदेश सरकार उर्जा,जलस्रोत तथा खानेपानी  मन्त्रालय,  पोखरा ,नेपाल  खानेपानी तथा सरसफाई डिभिजन कार्यालय  स्याङ्गजा ,नेपाल   आ.व. २०७९/८० को तेस्रो चौमासिक तथा वार्षिक प्रगति समिक्षा </vt:lpstr>
      <vt:lpstr>१. कार्यालयको संक्षिप्त विवरण</vt:lpstr>
      <vt:lpstr>कार्यालयको संक्षिप्त विवरण ( सङ्गठनात्मक चार्ट)</vt:lpstr>
      <vt:lpstr>२.१ प्रगति विवरण (समष्टिगत)</vt:lpstr>
      <vt:lpstr>२.२ प्रगति विवरण (पुँजीगत/ स्रोत )</vt:lpstr>
      <vt:lpstr>Slide 6</vt:lpstr>
      <vt:lpstr>५.कार्यक्रम/ आयोजनाको भौतिक प्रगतिको सारांश  </vt:lpstr>
      <vt:lpstr>६.५उपलब्धि </vt:lpstr>
      <vt:lpstr>६.५उपलब्धि </vt:lpstr>
      <vt:lpstr>खानेपानी तथा सरसफाइको अद्यावधिक स्थिति</vt:lpstr>
      <vt:lpstr>निजि धारा जडान सम्बन्धि उपलब्धि विवरण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सेती बगर खा.पा.आ. पोखरा मा.न.पा. १८ 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गल्यांग मान्केखोला खा.पा., गल्यांग २ 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कुजुन्दे खानेपानी आयोजना बिरुवा ८ </vt:lpstr>
      <vt:lpstr>Slide 72</vt:lpstr>
      <vt:lpstr>ठुलो पँधेरा अर्जुनचौपारी गा.पा. ६ </vt:lpstr>
      <vt:lpstr>Slide 74</vt:lpstr>
      <vt:lpstr>HDPE पाईपको गुणस्तर आनुगमन</vt:lpstr>
      <vt:lpstr>सिमलधारा खा.पा.आ. वालिङ्ग -७,स्याङ्गजा </vt:lpstr>
      <vt:lpstr>बोधी भन्ज्याङ्ग खा.पा.आ., वालिङ्ग १३, स्याङ्गजा </vt:lpstr>
      <vt:lpstr>उमाकोट लिफ्टिंग खा.पा.आ., गल्यांग ९, स्याङ्गजा </vt:lpstr>
      <vt:lpstr>भिमटारी खा.पा.आ., वालिङ्ग ८, स्याङ्गजा </vt:lpstr>
      <vt:lpstr>नौबिसे खा.पा.आ., गल्यांग ११, स्याङ्गजा </vt:lpstr>
      <vt:lpstr>Slide 81</vt:lpstr>
      <vt:lpstr>Slide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उर्जा, जलस्रोत तथा खानेपानी मन्त्रालय, गण्डकी प्रदेश ................ डिभिजन/ सब डिभिजन कार्यालय  .......जिल्ला</dc:title>
  <dc:creator>user</dc:creator>
  <cp:lastModifiedBy>User</cp:lastModifiedBy>
  <cp:revision>377</cp:revision>
  <cp:lastPrinted>2023-07-20T11:35:48Z</cp:lastPrinted>
  <dcterms:created xsi:type="dcterms:W3CDTF">2006-08-16T00:00:00Z</dcterms:created>
  <dcterms:modified xsi:type="dcterms:W3CDTF">2023-09-24T05:41:48Z</dcterms:modified>
</cp:coreProperties>
</file>